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260" r:id="rId3"/>
    <p:sldId id="327" r:id="rId4"/>
    <p:sldId id="328" r:id="rId5"/>
    <p:sldId id="261" r:id="rId6"/>
    <p:sldId id="303" r:id="rId7"/>
    <p:sldId id="304" r:id="rId8"/>
    <p:sldId id="305" r:id="rId9"/>
    <p:sldId id="306" r:id="rId10"/>
    <p:sldId id="315" r:id="rId11"/>
    <p:sldId id="333" r:id="rId12"/>
    <p:sldId id="263" r:id="rId13"/>
    <p:sldId id="314" r:id="rId14"/>
    <p:sldId id="264" r:id="rId15"/>
    <p:sldId id="265" r:id="rId16"/>
    <p:sldId id="329" r:id="rId17"/>
    <p:sldId id="330" r:id="rId18"/>
    <p:sldId id="332" r:id="rId19"/>
    <p:sldId id="331" r:id="rId20"/>
    <p:sldId id="266" r:id="rId21"/>
    <p:sldId id="267" r:id="rId22"/>
    <p:sldId id="312" r:id="rId23"/>
    <p:sldId id="313" r:id="rId24"/>
    <p:sldId id="311" r:id="rId25"/>
    <p:sldId id="262" r:id="rId26"/>
    <p:sldId id="269" r:id="rId27"/>
    <p:sldId id="270" r:id="rId28"/>
    <p:sldId id="271" r:id="rId29"/>
    <p:sldId id="272" r:id="rId30"/>
    <p:sldId id="273" r:id="rId31"/>
    <p:sldId id="279" r:id="rId32"/>
    <p:sldId id="275" r:id="rId33"/>
    <p:sldId id="309" r:id="rId34"/>
    <p:sldId id="310" r:id="rId35"/>
    <p:sldId id="281" r:id="rId36"/>
    <p:sldId id="282" r:id="rId37"/>
    <p:sldId id="283" r:id="rId38"/>
    <p:sldId id="284" r:id="rId39"/>
    <p:sldId id="285" r:id="rId40"/>
    <p:sldId id="286" r:id="rId41"/>
    <p:sldId id="300" r:id="rId42"/>
    <p:sldId id="299" r:id="rId43"/>
    <p:sldId id="298" r:id="rId44"/>
    <p:sldId id="301" r:id="rId45"/>
    <p:sldId id="302" r:id="rId46"/>
    <p:sldId id="287" r:id="rId47"/>
    <p:sldId id="316" r:id="rId48"/>
    <p:sldId id="317" r:id="rId49"/>
    <p:sldId id="288" r:id="rId50"/>
    <p:sldId id="318" r:id="rId51"/>
    <p:sldId id="319" r:id="rId52"/>
    <p:sldId id="320" r:id="rId53"/>
    <p:sldId id="321" r:id="rId54"/>
    <p:sldId id="322" r:id="rId55"/>
    <p:sldId id="323" r:id="rId56"/>
    <p:sldId id="324" r:id="rId57"/>
    <p:sldId id="325" r:id="rId58"/>
    <p:sldId id="326" r:id="rId59"/>
    <p:sldId id="289" r:id="rId60"/>
    <p:sldId id="335" r:id="rId61"/>
    <p:sldId id="336" r:id="rId62"/>
    <p:sldId id="337" r:id="rId63"/>
    <p:sldId id="334" r:id="rId64"/>
    <p:sldId id="338" r:id="rId65"/>
    <p:sldId id="339" r:id="rId66"/>
    <p:sldId id="340" r:id="rId67"/>
    <p:sldId id="292"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92691" autoAdjust="0"/>
  </p:normalViewPr>
  <p:slideViewPr>
    <p:cSldViewPr snapToGrid="0" snapToObjects="1">
      <p:cViewPr varScale="1">
        <p:scale>
          <a:sx n="69" d="100"/>
          <a:sy n="69" d="100"/>
        </p:scale>
        <p:origin x="-114"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8497"/>
            <a:ext cx="7772400" cy="1470025"/>
          </a:xfrm>
          <a:noFill/>
          <a:ln>
            <a:noFill/>
          </a:ln>
        </p:spPr>
        <p:style>
          <a:lnRef idx="2">
            <a:schemeClr val="dk1"/>
          </a:lnRef>
          <a:fillRef idx="1001">
            <a:schemeClr val="lt1"/>
          </a:fillRef>
          <a:effectRef idx="0">
            <a:schemeClr val="dk1"/>
          </a:effectRef>
          <a:fontRef idx="none"/>
        </p:style>
        <p:txBody>
          <a:bodyPr/>
          <a:lstStyle>
            <a:lvl1pPr>
              <a:defRPr>
                <a:solidFill>
                  <a:schemeClr val="bg1"/>
                </a:solidFill>
                <a:effectLst>
                  <a:outerShdw blurRad="38100" dist="63500" dir="2700000" algn="tl">
                    <a:srgbClr val="000000"/>
                  </a:outerShdw>
                </a:effectLst>
                <a:latin typeface="Gotham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07226" y="2378034"/>
            <a:ext cx="6400800" cy="1752600"/>
          </a:xfrm>
        </p:spPr>
        <p:txBody>
          <a:bodyPr/>
          <a:lstStyle>
            <a:lvl1pPr marL="0" indent="0" algn="ctr">
              <a:buNone/>
              <a:defRPr>
                <a:solidFill>
                  <a:schemeClr val="bg1">
                    <a:lumMod val="95000"/>
                  </a:schemeClr>
                </a:solidFill>
                <a:effectLst>
                  <a:outerShdw blurRad="38100" dist="63500" dir="2700000" algn="tl">
                    <a:srgbClr val="000000"/>
                  </a:outerShdw>
                </a:effectLst>
                <a:latin typeface="Gotham Blac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5975CB1-C172-CE4E-913B-2207175CA0BC}" type="datetimeFigureOut">
              <a:rPr lang="en-US" smtClean="0"/>
              <a:t>4/30/2014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6C4DD95-56D1-C34E-930F-58F44A701CC2}" type="slidenum">
              <a:rPr lang="en-US" smtClean="0"/>
              <a:t>‹#›</a:t>
            </a:fld>
            <a:endParaRPr lang="en-US"/>
          </a:p>
        </p:txBody>
      </p:sp>
    </p:spTree>
    <p:extLst>
      <p:ext uri="{BB962C8B-B14F-4D97-AF65-F5344CB8AC3E}">
        <p14:creationId xmlns:p14="http://schemas.microsoft.com/office/powerpoint/2010/main" val="693984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2900" indent="-342900">
              <a:buClr>
                <a:schemeClr val="bg2"/>
              </a:buClr>
              <a:buSzPct val="90000"/>
              <a:buFont typeface="Wingdings" panose="05000000000000000000" pitchFamily="2" charset="2"/>
              <a:buChar char="Ø"/>
              <a:defRPr/>
            </a:lvl1pPr>
            <a:lvl2pPr marL="742950" indent="-285750">
              <a:buClr>
                <a:schemeClr val="tx2"/>
              </a:buClr>
              <a:buSzPct val="120000"/>
              <a:buFont typeface="Arial" panose="020B0604020202020204" pitchFamily="34" charset="0"/>
              <a:buChar char="•"/>
              <a:defRPr/>
            </a:lvl2pPr>
            <a:lvl3pPr marL="1143000" indent="-228600">
              <a:buClr>
                <a:schemeClr val="bg2"/>
              </a:buClr>
              <a:buSzPct val="90000"/>
              <a:buFont typeface="Wingdings" panose="05000000000000000000" pitchFamily="2" charset="2"/>
              <a:buChar char="§"/>
              <a:defRPr/>
            </a:lvl3pPr>
            <a:lvl4pPr marL="1600200" indent="-228600">
              <a:buClr>
                <a:schemeClr val="tx2"/>
              </a:buClr>
              <a:buSzPct val="80000"/>
              <a:buFont typeface="Wingdings" panose="05000000000000000000" pitchFamily="2" charset="2"/>
              <a:buChar char="v"/>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130629" y="130630"/>
            <a:ext cx="8882742" cy="831271"/>
          </a:xfrm>
          <a:prstGeom prst="rect">
            <a:avLst/>
          </a:prstGeom>
        </p:spPr>
        <p:style>
          <a:lnRef idx="0">
            <a:scrgbClr r="0" g="0" b="0"/>
          </a:lnRef>
          <a:fillRef idx="1002">
            <a:schemeClr val="dk2"/>
          </a:fillRef>
          <a:effectRef idx="0">
            <a:scrgbClr r="0" g="0" b="0"/>
          </a:effectRef>
          <a:fontRef idx="none"/>
        </p:style>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97206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80656"/>
            <a:ext cx="4038600" cy="47976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080657"/>
            <a:ext cx="4038600" cy="479763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7547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5370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7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211284"/>
            <a:ext cx="4038600" cy="467887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11284"/>
            <a:ext cx="4038600" cy="467887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txBox="1">
            <a:spLocks/>
          </p:cNvSpPr>
          <p:nvPr userDrawn="1"/>
        </p:nvSpPr>
        <p:spPr>
          <a:xfrm>
            <a:off x="130629" y="130630"/>
            <a:ext cx="8882742" cy="831271"/>
          </a:xfrm>
          <a:prstGeom prst="rect">
            <a:avLst/>
          </a:prstGeom>
          <a:gradFill rotWithShape="1">
            <a:gsLst>
              <a:gs pos="0">
                <a:schemeClr val="dk2">
                  <a:tint val="40000"/>
                  <a:satMod val="350000"/>
                </a:schemeClr>
              </a:gs>
              <a:gs pos="40000">
                <a:schemeClr val="dk2">
                  <a:tint val="45000"/>
                  <a:shade val="99000"/>
                  <a:satMod val="350000"/>
                </a:schemeClr>
              </a:gs>
              <a:gs pos="100000">
                <a:schemeClr val="dk2">
                  <a:shade val="20000"/>
                  <a:satMod val="255000"/>
                </a:schemeClr>
              </a:gs>
            </a:gsLst>
            <a:path path="circle">
              <a:fillToRect l="50000" t="-80000" r="50000" b="180000"/>
            </a:path>
          </a:gradFill>
          <a:ln>
            <a:noFill/>
          </a:ln>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2"/>
                </a:solidFill>
                <a:latin typeface="Garamond" panose="02020404030301010803" pitchFamily="18" charset="0"/>
                <a:ea typeface="+mj-ea"/>
                <a:cs typeface="+mj-cs"/>
              </a:defRPr>
            </a:lvl1pPr>
            <a:lvl2pPr>
              <a:defRPr/>
            </a:lvl2pPr>
            <a:lvl3pPr>
              <a:defRPr/>
            </a:lvl3pPr>
            <a:lvl4pPr>
              <a:defRPr/>
            </a:lvl4pPr>
            <a:lvl5pPr>
              <a:defRPr/>
            </a:lvl5pPr>
            <a:lvl6pPr>
              <a:defRPr/>
            </a:lvl6pPr>
            <a:lvl7pPr>
              <a:defRPr/>
            </a:lvl7pPr>
            <a:lvl8pPr>
              <a:defRPr/>
            </a:lvl8pPr>
            <a:lvl9pPr>
              <a:defRPr/>
            </a:lvl9pPr>
          </a:lstStyle>
          <a:p>
            <a:r>
              <a:rPr lang="en-US" smtClean="0"/>
              <a:t>Click to edit Master title style</a:t>
            </a:r>
            <a:endParaRPr lang="en-US" dirty="0"/>
          </a:p>
        </p:txBody>
      </p:sp>
    </p:spTree>
    <p:extLst>
      <p:ext uri="{BB962C8B-B14F-4D97-AF65-F5344CB8AC3E}">
        <p14:creationId xmlns:p14="http://schemas.microsoft.com/office/powerpoint/2010/main" val="238669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randbar.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84270" y="1923803"/>
            <a:ext cx="6972891" cy="4939131"/>
          </a:xfrm>
          <a:prstGeom prst="rect">
            <a:avLst/>
          </a:prstGeom>
        </p:spPr>
      </p:pic>
      <p:sp>
        <p:nvSpPr>
          <p:cNvPr id="2" name="Title Placeholder 1"/>
          <p:cNvSpPr>
            <a:spLocks noGrp="1"/>
          </p:cNvSpPr>
          <p:nvPr>
            <p:ph type="title"/>
          </p:nvPr>
        </p:nvSpPr>
        <p:spPr>
          <a:xfrm>
            <a:off x="130629" y="130630"/>
            <a:ext cx="8882742" cy="831271"/>
          </a:xfrm>
          <a:prstGeom prst="rect">
            <a:avLst/>
          </a:prstGeom>
        </p:spPr>
        <p:style>
          <a:lnRef idx="0">
            <a:scrgbClr r="0" g="0" b="0"/>
          </a:lnRef>
          <a:fillRef idx="1002">
            <a:schemeClr val="dk2"/>
          </a:fillRef>
          <a:effectRef idx="0">
            <a:scrgbClr r="0" g="0" b="0"/>
          </a:effectRef>
          <a:fontRef idx="none"/>
        </p:style>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80654"/>
            <a:ext cx="8229600" cy="479763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userDrawn="1"/>
        </p:nvSpPr>
        <p:spPr>
          <a:xfrm>
            <a:off x="4178134" y="6516339"/>
            <a:ext cx="4645231" cy="338554"/>
          </a:xfrm>
          <a:prstGeom prst="rect">
            <a:avLst/>
          </a:prstGeom>
          <a:noFill/>
        </p:spPr>
        <p:txBody>
          <a:bodyPr wrap="square" rtlCol="0">
            <a:spAutoFit/>
          </a:bodyPr>
          <a:lstStyle/>
          <a:p>
            <a:r>
              <a:rPr lang="en-US" sz="1600" b="0" i="1" cap="small" normalizeH="0" dirty="0" smtClean="0">
                <a:ln w="3175">
                  <a:noFill/>
                </a:ln>
                <a:solidFill>
                  <a:schemeClr val="bg1"/>
                </a:solidFill>
                <a:latin typeface="Gotham Black"/>
                <a:ea typeface="Arial Unicode MS" panose="020B0604020202020204" pitchFamily="34" charset="-128"/>
                <a:cs typeface="Arial Unicode MS" panose="020B0604020202020204" pitchFamily="34" charset="-128"/>
              </a:rPr>
              <a:t>College of </a:t>
            </a:r>
            <a:r>
              <a:rPr lang="en-US" sz="1600" b="0" i="1" cap="small" normalizeH="0" baseline="0" dirty="0" smtClean="0">
                <a:ln w="3175">
                  <a:noFill/>
                </a:ln>
                <a:solidFill>
                  <a:schemeClr val="bg1"/>
                </a:solidFill>
                <a:latin typeface="Gotham Black"/>
                <a:ea typeface="Arial Unicode MS" panose="020B0604020202020204" pitchFamily="34" charset="-128"/>
                <a:cs typeface="Arial Unicode MS" panose="020B0604020202020204" pitchFamily="34" charset="-128"/>
              </a:rPr>
              <a:t>Engineering</a:t>
            </a:r>
            <a:r>
              <a:rPr lang="en-US" sz="1600" b="0" i="1" cap="small" normalizeH="0" dirty="0" smtClean="0">
                <a:ln w="3175">
                  <a:noFill/>
                </a:ln>
                <a:solidFill>
                  <a:schemeClr val="bg1"/>
                </a:solidFill>
                <a:latin typeface="Gotham Black"/>
                <a:ea typeface="Arial Unicode MS" panose="020B0604020202020204" pitchFamily="34" charset="-128"/>
                <a:cs typeface="Arial Unicode MS" panose="020B0604020202020204" pitchFamily="34" charset="-128"/>
              </a:rPr>
              <a:t> and Applied Sciences</a:t>
            </a:r>
            <a:endParaRPr lang="en-US" sz="1600" b="0" i="1" cap="small" normalizeH="0" dirty="0">
              <a:ln w="3175">
                <a:noFill/>
              </a:ln>
              <a:solidFill>
                <a:schemeClr val="bg1"/>
              </a:solidFill>
              <a:latin typeface="Gotham Black"/>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619733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Lst>
  <p:txStyles>
    <p:titleStyle>
      <a:lvl1pPr algn="ctr" defTabSz="457200" rtl="0" eaLnBrk="1" latinLnBrk="0" hangingPunct="1">
        <a:spcBef>
          <a:spcPct val="0"/>
        </a:spcBef>
        <a:buNone/>
        <a:defRPr sz="4400" kern="1200">
          <a:solidFill>
            <a:schemeClr val="bg2"/>
          </a:solidFill>
          <a:latin typeface="Garamond" panose="02020404030301010803" pitchFamily="18" charset="0"/>
          <a:ea typeface="+mj-ea"/>
          <a:cs typeface="+mj-cs"/>
        </a:defRPr>
      </a:lvl1pPr>
    </p:titleStyle>
    <p:bodyStyle>
      <a:lvl1pPr marL="342900" indent="-342900" algn="l" defTabSz="457200" rtl="0" eaLnBrk="1" latinLnBrk="0" hangingPunct="1">
        <a:spcBef>
          <a:spcPct val="20000"/>
        </a:spcBef>
        <a:buClr>
          <a:schemeClr val="bg2"/>
        </a:buClr>
        <a:buSzPct val="80000"/>
        <a:buFont typeface="Wingdings" panose="05000000000000000000" pitchFamily="2" charset="2"/>
        <a:buChar char="Ø"/>
        <a:defRPr sz="3200" kern="1200">
          <a:solidFill>
            <a:schemeClr val="tx1"/>
          </a:solidFill>
          <a:latin typeface="Gotham Black"/>
          <a:ea typeface="+mn-ea"/>
          <a:cs typeface="+mn-cs"/>
        </a:defRPr>
      </a:lvl1pPr>
      <a:lvl2pPr marL="742950" indent="-285750" algn="l" defTabSz="457200" rtl="0" eaLnBrk="1" latinLnBrk="0" hangingPunct="1">
        <a:spcBef>
          <a:spcPct val="20000"/>
        </a:spcBef>
        <a:buClr>
          <a:schemeClr val="tx2"/>
        </a:buClr>
        <a:buSzPct val="120000"/>
        <a:buFont typeface="Arial" panose="020B0604020202020204" pitchFamily="34" charset="0"/>
        <a:buChar char="•"/>
        <a:defRPr sz="2800" kern="1200">
          <a:solidFill>
            <a:schemeClr val="tx1"/>
          </a:solidFill>
          <a:latin typeface="Gotham Black"/>
          <a:ea typeface="+mn-ea"/>
          <a:cs typeface="+mn-cs"/>
        </a:defRPr>
      </a:lvl2pPr>
      <a:lvl3pPr marL="1143000" indent="-228600" algn="l" defTabSz="457200" rtl="0" eaLnBrk="1" latinLnBrk="0" hangingPunct="1">
        <a:spcBef>
          <a:spcPct val="20000"/>
        </a:spcBef>
        <a:buClr>
          <a:schemeClr val="bg2"/>
        </a:buClr>
        <a:buSzPct val="80000"/>
        <a:buFont typeface="Wingdings" panose="05000000000000000000" pitchFamily="2" charset="2"/>
        <a:buChar char="§"/>
        <a:defRPr sz="2400" kern="1200">
          <a:solidFill>
            <a:schemeClr val="tx1"/>
          </a:solidFill>
          <a:latin typeface="Gotham Black"/>
          <a:ea typeface="+mn-ea"/>
          <a:cs typeface="+mn-cs"/>
        </a:defRPr>
      </a:lvl3pPr>
      <a:lvl4pPr marL="1600200" indent="-228600" algn="l" defTabSz="457200" rtl="0" eaLnBrk="1" latinLnBrk="0" hangingPunct="1">
        <a:spcBef>
          <a:spcPct val="20000"/>
        </a:spcBef>
        <a:buClr>
          <a:schemeClr val="tx2"/>
        </a:buClr>
        <a:buSzPct val="80000"/>
        <a:buFont typeface="Wingdings" panose="05000000000000000000" pitchFamily="2" charset="2"/>
        <a:buChar char="v"/>
        <a:defRPr sz="2000" kern="1200">
          <a:solidFill>
            <a:schemeClr val="tx1"/>
          </a:solidFill>
          <a:latin typeface="Gotham Black"/>
          <a:ea typeface="+mn-ea"/>
          <a:cs typeface="+mn-cs"/>
        </a:defRPr>
      </a:lvl4pPr>
      <a:lvl5pPr marL="2057400" indent="-228600" algn="l" defTabSz="457200" rtl="0" eaLnBrk="1" latinLnBrk="0" hangingPunct="1">
        <a:spcBef>
          <a:spcPct val="20000"/>
        </a:spcBef>
        <a:buClr>
          <a:schemeClr val="bg2"/>
        </a:buClr>
        <a:buFont typeface="Arial"/>
        <a:buChar char="»"/>
        <a:defRPr sz="2000" kern="1200">
          <a:solidFill>
            <a:schemeClr val="tx1"/>
          </a:solidFill>
          <a:latin typeface="Gotham Blac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2.bin"/><Relationship Id="rId4" Type="http://schemas.openxmlformats.org/officeDocument/2006/relationships/image" Target="../media/image7.wmf"/></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5.bin"/><Relationship Id="rId10" Type="http://schemas.openxmlformats.org/officeDocument/2006/relationships/image" Target="../media/image13.wmf"/><Relationship Id="rId4" Type="http://schemas.openxmlformats.org/officeDocument/2006/relationships/image" Target="../media/image10.wmf"/><Relationship Id="rId9"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0.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38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0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0.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50.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Spectral </a:t>
            </a:r>
            <a:r>
              <a:rPr lang="en-US" dirty="0"/>
              <a:t>and </a:t>
            </a:r>
            <a:r>
              <a:rPr lang="en-US" dirty="0" smtClean="0"/>
              <a:t>Spectral-element Time </a:t>
            </a:r>
            <a:r>
              <a:rPr lang="en-US" dirty="0" err="1" smtClean="0"/>
              <a:t>Discretizations</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Nathan L. </a:t>
            </a:r>
            <a:r>
              <a:rPr lang="en-US" dirty="0" err="1" smtClean="0"/>
              <a:t>Mundis</a:t>
            </a:r>
            <a:endParaRPr lang="en-US" dirty="0" smtClean="0"/>
          </a:p>
          <a:p>
            <a:endParaRPr lang="en-US" dirty="0" smtClean="0"/>
          </a:p>
          <a:p>
            <a:r>
              <a:rPr lang="en-US" dirty="0" smtClean="0"/>
              <a:t>Department of Mechanical Engineering</a:t>
            </a:r>
            <a:endParaRPr lang="en-US" dirty="0"/>
          </a:p>
        </p:txBody>
      </p:sp>
    </p:spTree>
    <p:extLst>
      <p:ext uri="{BB962C8B-B14F-4D97-AF65-F5344CB8AC3E}">
        <p14:creationId xmlns:p14="http://schemas.microsoft.com/office/powerpoint/2010/main" val="2847010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E5.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96963" y="1081088"/>
            <a:ext cx="6950075" cy="4797425"/>
          </a:xfrm>
        </p:spPr>
      </p:pic>
      <p:sp>
        <p:nvSpPr>
          <p:cNvPr id="3" name="Title 2"/>
          <p:cNvSpPr>
            <a:spLocks noGrp="1"/>
          </p:cNvSpPr>
          <p:nvPr>
            <p:ph type="title"/>
          </p:nvPr>
        </p:nvSpPr>
        <p:spPr/>
        <p:txBody>
          <a:bodyPr/>
          <a:lstStyle/>
          <a:p>
            <a:r>
              <a:rPr lang="en-US" dirty="0" smtClean="0"/>
              <a:t>Airfoil Demonstration</a:t>
            </a:r>
            <a:endParaRPr lang="en-US" dirty="0"/>
          </a:p>
        </p:txBody>
      </p:sp>
    </p:spTree>
    <p:extLst>
      <p:ext uri="{BB962C8B-B14F-4D97-AF65-F5344CB8AC3E}">
        <p14:creationId xmlns:p14="http://schemas.microsoft.com/office/powerpoint/2010/main" val="390086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Autofit/>
          </a:bodyPr>
          <a:lstStyle/>
          <a:p>
            <a:pPr eaLnBrk="1" hangingPunct="1"/>
            <a:r>
              <a:rPr lang="en-US" altLang="zh-CN" sz="2400" dirty="0" smtClean="0">
                <a:ea typeface="宋体" pitchFamily="2" charset="-122"/>
              </a:rPr>
              <a:t>Like the time-implicit method, time is discretized into multiple time steps (or time elements)</a:t>
            </a:r>
          </a:p>
          <a:p>
            <a:pPr eaLnBrk="1" hangingPunct="1"/>
            <a:r>
              <a:rPr lang="en-US" altLang="zh-CN" sz="2400" dirty="0" smtClean="0">
                <a:ea typeface="宋体" pitchFamily="2" charset="-122"/>
              </a:rPr>
              <a:t>Within each time step, a polynomial is used to describe the variation of the conserved variables</a:t>
            </a:r>
          </a:p>
          <a:p>
            <a:pPr eaLnBrk="1" hangingPunct="1"/>
            <a:r>
              <a:rPr lang="en-US" altLang="zh-CN" sz="2400" dirty="0" smtClean="0">
                <a:ea typeface="宋体" pitchFamily="2" charset="-122"/>
              </a:rPr>
              <a:t>As more elements are added, the error should theoretically decrease as the degree of the polynomial within the element (for sufficiently smooth variation of the variables)</a:t>
            </a:r>
          </a:p>
          <a:p>
            <a:pPr eaLnBrk="1" hangingPunct="1"/>
            <a:r>
              <a:rPr lang="en-US" altLang="zh-CN" sz="2400" dirty="0" smtClean="0">
                <a:ea typeface="宋体" pitchFamily="2" charset="-122"/>
              </a:rPr>
              <a:t>As element degree is increased, the error should decrease exponentially, like time-spectral</a:t>
            </a:r>
          </a:p>
          <a:p>
            <a:pPr eaLnBrk="1" hangingPunct="1"/>
            <a:r>
              <a:rPr lang="en-US" altLang="zh-CN" sz="2400" dirty="0" smtClean="0">
                <a:ea typeface="宋体" pitchFamily="2" charset="-122"/>
              </a:rPr>
              <a:t>In sum, these properties mean that fewer elements should be necessary than when BDF2 is used</a:t>
            </a:r>
          </a:p>
        </p:txBody>
      </p:sp>
      <p:sp>
        <p:nvSpPr>
          <p:cNvPr id="48131"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SEMT Introduction</a:t>
            </a:r>
          </a:p>
        </p:txBody>
      </p:sp>
    </p:spTree>
    <p:extLst>
      <p:ext uri="{BB962C8B-B14F-4D97-AF65-F5344CB8AC3E}">
        <p14:creationId xmlns:p14="http://schemas.microsoft.com/office/powerpoint/2010/main" val="4148184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53" name="Rectangle 33"/>
          <p:cNvSpPr>
            <a:spLocks noGrp="1" noChangeArrowheads="1"/>
          </p:cNvSpPr>
          <p:nvPr>
            <p:ph idx="1"/>
          </p:nvPr>
        </p:nvSpPr>
        <p:spPr>
          <a:noFill/>
        </p:spPr>
        <p:txBody>
          <a:bodyPr/>
          <a:lstStyle/>
          <a:p>
            <a:pPr eaLnBrk="1" hangingPunct="1">
              <a:lnSpc>
                <a:spcPct val="90000"/>
              </a:lnSpc>
            </a:pPr>
            <a:r>
              <a:rPr lang="en-US" altLang="zh-CN" sz="2800" dirty="0" smtClean="0">
                <a:ea typeface="宋体" pitchFamily="2" charset="-122"/>
              </a:rPr>
              <a:t>Base Solver</a:t>
            </a:r>
          </a:p>
          <a:p>
            <a:pPr lvl="1" eaLnBrk="1" hangingPunct="1">
              <a:lnSpc>
                <a:spcPct val="90000"/>
              </a:lnSpc>
            </a:pPr>
            <a:r>
              <a:rPr lang="en-US" altLang="zh-CN" sz="2400" dirty="0" smtClean="0">
                <a:ea typeface="宋体" pitchFamily="2" charset="-122"/>
              </a:rPr>
              <a:t>Flow governing equations in Arbitrary-</a:t>
            </a:r>
            <a:r>
              <a:rPr lang="en-US" altLang="zh-CN" sz="2400" dirty="0" err="1" smtClean="0">
                <a:ea typeface="宋体" pitchFamily="2" charset="-122"/>
              </a:rPr>
              <a:t>Lagrangian</a:t>
            </a:r>
            <a:r>
              <a:rPr lang="en-US" altLang="zh-CN" sz="2400" dirty="0" smtClean="0">
                <a:ea typeface="宋体" pitchFamily="2" charset="-122"/>
              </a:rPr>
              <a:t>-</a:t>
            </a:r>
            <a:r>
              <a:rPr lang="en-US" altLang="zh-CN" sz="2400" dirty="0" err="1" smtClean="0">
                <a:ea typeface="宋体" pitchFamily="2" charset="-122"/>
              </a:rPr>
              <a:t>Eulerian</a:t>
            </a:r>
            <a:r>
              <a:rPr lang="en-US" altLang="zh-CN" sz="2400" dirty="0" smtClean="0">
                <a:ea typeface="宋体" pitchFamily="2" charset="-122"/>
              </a:rPr>
              <a:t>(ALE) form for a General Conservation Law</a:t>
            </a:r>
          </a:p>
          <a:p>
            <a:pPr lvl="1" eaLnBrk="1" hangingPunct="1">
              <a:lnSpc>
                <a:spcPct val="90000"/>
              </a:lnSpc>
            </a:pPr>
            <a:endParaRPr lang="en-US" altLang="zh-CN" sz="2400" dirty="0">
              <a:ea typeface="宋体" pitchFamily="2" charset="-122"/>
            </a:endParaRPr>
          </a:p>
          <a:p>
            <a:pPr lvl="1" eaLnBrk="1" hangingPunct="1">
              <a:lnSpc>
                <a:spcPct val="90000"/>
              </a:lnSpc>
            </a:pPr>
            <a:endParaRPr lang="en-US" altLang="zh-CN" sz="2400" dirty="0" smtClean="0">
              <a:ea typeface="宋体" pitchFamily="2" charset="-122"/>
            </a:endParaRPr>
          </a:p>
          <a:p>
            <a:pPr lvl="1" eaLnBrk="1" hangingPunct="1">
              <a:lnSpc>
                <a:spcPct val="90000"/>
              </a:lnSpc>
            </a:pPr>
            <a:endParaRPr lang="en-US" altLang="zh-CN" sz="2400" dirty="0" smtClean="0">
              <a:ea typeface="宋体" pitchFamily="2" charset="-122"/>
            </a:endParaRPr>
          </a:p>
          <a:p>
            <a:pPr lvl="1" eaLnBrk="1" hangingPunct="1">
              <a:lnSpc>
                <a:spcPct val="90000"/>
              </a:lnSpc>
            </a:pPr>
            <a:endParaRPr lang="en-US" altLang="zh-CN" sz="800" dirty="0">
              <a:ea typeface="宋体" pitchFamily="2" charset="-122"/>
            </a:endParaRPr>
          </a:p>
          <a:p>
            <a:pPr lvl="1" eaLnBrk="1" hangingPunct="1">
              <a:lnSpc>
                <a:spcPct val="90000"/>
              </a:lnSpc>
            </a:pPr>
            <a:endParaRPr lang="en-US" altLang="zh-CN" sz="2400" dirty="0" smtClean="0">
              <a:ea typeface="宋体" pitchFamily="2" charset="-122"/>
            </a:endParaRPr>
          </a:p>
          <a:p>
            <a:pPr lvl="1">
              <a:lnSpc>
                <a:spcPct val="90000"/>
              </a:lnSpc>
            </a:pPr>
            <a:r>
              <a:rPr lang="en-US" altLang="zh-CN" sz="2400" dirty="0">
                <a:ea typeface="宋体" pitchFamily="2" charset="-122"/>
              </a:rPr>
              <a:t>Euler equations are discretized by a central difference finite-volume cell-based scheme with additional matrix-based artificial dissipation on hybrid meshes</a:t>
            </a:r>
          </a:p>
          <a:p>
            <a:pPr lvl="1" eaLnBrk="1" hangingPunct="1">
              <a:lnSpc>
                <a:spcPct val="90000"/>
              </a:lnSpc>
            </a:pPr>
            <a:endParaRPr lang="en-US" altLang="zh-CN" sz="2400" dirty="0" smtClean="0">
              <a:ea typeface="宋体" pitchFamily="2" charset="-122"/>
            </a:endParaRPr>
          </a:p>
        </p:txBody>
      </p:sp>
      <p:sp>
        <p:nvSpPr>
          <p:cNvPr id="1030" name="Rectangle 2"/>
          <p:cNvSpPr>
            <a:spLocks noGrp="1" noChangeArrowheads="1"/>
          </p:cNvSpPr>
          <p:nvPr>
            <p:ph type="title"/>
          </p:nvPr>
        </p:nvSpPr>
        <p:spPr/>
        <p:txBody>
          <a:bodyPr/>
          <a:lstStyle/>
          <a:p>
            <a:pPr eaLnBrk="1" hangingPunct="1"/>
            <a:r>
              <a:rPr lang="en-US" altLang="zh-CN" dirty="0" smtClean="0">
                <a:ea typeface="宋体" pitchFamily="2" charset="-122"/>
              </a:rPr>
              <a:t>Formulation: Base Solver</a:t>
            </a:r>
          </a:p>
        </p:txBody>
      </p:sp>
      <p:graphicFrame>
        <p:nvGraphicFramePr>
          <p:cNvPr id="30754" name="Object 34"/>
          <p:cNvGraphicFramePr>
            <a:graphicFrameLocks noChangeAspect="1"/>
          </p:cNvGraphicFramePr>
          <p:nvPr>
            <p:extLst>
              <p:ext uri="{D42A27DB-BD31-4B8C-83A1-F6EECF244321}">
                <p14:modId xmlns:p14="http://schemas.microsoft.com/office/powerpoint/2010/main" val="3969240112"/>
              </p:ext>
            </p:extLst>
          </p:nvPr>
        </p:nvGraphicFramePr>
        <p:xfrm>
          <a:off x="3552423" y="2478423"/>
          <a:ext cx="2041525" cy="712787"/>
        </p:xfrm>
        <a:graphic>
          <a:graphicData uri="http://schemas.openxmlformats.org/presentationml/2006/ole">
            <mc:AlternateContent xmlns:mc="http://schemas.openxmlformats.org/markup-compatibility/2006">
              <mc:Choice xmlns:v="urn:schemas-microsoft-com:vml" Requires="v">
                <p:oleObj spid="_x0000_s2227" name="Equation" r:id="rId3" imgW="1117440" imgH="393480" progId="Equation.3">
                  <p:embed/>
                </p:oleObj>
              </mc:Choice>
              <mc:Fallback>
                <p:oleObj name="Equation" r:id="rId3" imgW="1117440" imgH="393480" progId="Equation.3">
                  <p:embed/>
                  <p:pic>
                    <p:nvPicPr>
                      <p:cNvPr id="0" name=""/>
                      <p:cNvPicPr>
                        <a:picLocks noChangeAspect="1" noChangeArrowheads="1"/>
                      </p:cNvPicPr>
                      <p:nvPr/>
                    </p:nvPicPr>
                    <p:blipFill>
                      <a:blip r:embed="rId4"/>
                      <a:srcRect/>
                      <a:stretch>
                        <a:fillRect/>
                      </a:stretch>
                    </p:blipFill>
                    <p:spPr bwMode="auto">
                      <a:xfrm>
                        <a:off x="3552423" y="2478423"/>
                        <a:ext cx="204152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55" name="Object 35"/>
          <p:cNvGraphicFramePr>
            <a:graphicFrameLocks noChangeAspect="1"/>
          </p:cNvGraphicFramePr>
          <p:nvPr>
            <p:extLst>
              <p:ext uri="{D42A27DB-BD31-4B8C-83A1-F6EECF244321}">
                <p14:modId xmlns:p14="http://schemas.microsoft.com/office/powerpoint/2010/main" val="3962759647"/>
              </p:ext>
            </p:extLst>
          </p:nvPr>
        </p:nvGraphicFramePr>
        <p:xfrm>
          <a:off x="2638135" y="3156173"/>
          <a:ext cx="4067175" cy="822325"/>
        </p:xfrm>
        <a:graphic>
          <a:graphicData uri="http://schemas.openxmlformats.org/presentationml/2006/ole">
            <mc:AlternateContent xmlns:mc="http://schemas.openxmlformats.org/markup-compatibility/2006">
              <mc:Choice xmlns:v="urn:schemas-microsoft-com:vml" Requires="v">
                <p:oleObj spid="_x0000_s2228" name="Equation" r:id="rId5" imgW="2260440" imgH="457200" progId="Equation.3">
                  <p:embed/>
                </p:oleObj>
              </mc:Choice>
              <mc:Fallback>
                <p:oleObj name="Equation" r:id="rId5" imgW="2260440" imgH="457200" progId="Equation.3">
                  <p:embed/>
                  <p:pic>
                    <p:nvPicPr>
                      <p:cNvPr id="0" name=""/>
                      <p:cNvPicPr>
                        <a:picLocks noChangeAspect="1" noChangeArrowheads="1"/>
                      </p:cNvPicPr>
                      <p:nvPr/>
                    </p:nvPicPr>
                    <p:blipFill>
                      <a:blip r:embed="rId6"/>
                      <a:srcRect/>
                      <a:stretch>
                        <a:fillRect/>
                      </a:stretch>
                    </p:blipFill>
                    <p:spPr bwMode="auto">
                      <a:xfrm>
                        <a:off x="2638135" y="3156173"/>
                        <a:ext cx="4067175" cy="822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7" name="Object 37"/>
          <p:cNvGraphicFramePr>
            <a:graphicFrameLocks noChangeAspect="1"/>
          </p:cNvGraphicFramePr>
          <p:nvPr>
            <p:extLst>
              <p:ext uri="{D42A27DB-BD31-4B8C-83A1-F6EECF244321}">
                <p14:modId xmlns:p14="http://schemas.microsoft.com/office/powerpoint/2010/main" val="2132398811"/>
              </p:ext>
            </p:extLst>
          </p:nvPr>
        </p:nvGraphicFramePr>
        <p:xfrm>
          <a:off x="2962320" y="5165497"/>
          <a:ext cx="3295650" cy="712788"/>
        </p:xfrm>
        <a:graphic>
          <a:graphicData uri="http://schemas.openxmlformats.org/presentationml/2006/ole">
            <mc:AlternateContent xmlns:mc="http://schemas.openxmlformats.org/markup-compatibility/2006">
              <mc:Choice xmlns:v="urn:schemas-microsoft-com:vml" Requires="v">
                <p:oleObj spid="_x0000_s2229" name="Equation" r:id="rId7" imgW="1803240" imgH="393480" progId="Equation.3">
                  <p:embed/>
                </p:oleObj>
              </mc:Choice>
              <mc:Fallback>
                <p:oleObj name="Equation" r:id="rId7" imgW="1803240" imgH="393480" progId="Equation.3">
                  <p:embed/>
                  <p:pic>
                    <p:nvPicPr>
                      <p:cNvPr id="0" name=""/>
                      <p:cNvPicPr>
                        <a:picLocks noChangeAspect="1" noChangeArrowheads="1"/>
                      </p:cNvPicPr>
                      <p:nvPr/>
                    </p:nvPicPr>
                    <p:blipFill>
                      <a:blip r:embed="rId8"/>
                      <a:srcRect/>
                      <a:stretch>
                        <a:fillRect/>
                      </a:stretch>
                    </p:blipFill>
                    <p:spPr bwMode="auto">
                      <a:xfrm>
                        <a:off x="2962320" y="5165497"/>
                        <a:ext cx="3295650" cy="712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830236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753" name="Rectangle 33"/>
              <p:cNvSpPr>
                <a:spLocks noGrp="1" noChangeArrowheads="1"/>
              </p:cNvSpPr>
              <p:nvPr>
                <p:ph idx="1"/>
              </p:nvPr>
            </p:nvSpPr>
            <p:spPr>
              <a:noFill/>
            </p:spPr>
            <p:txBody>
              <a:bodyPr>
                <a:normAutofit/>
              </a:bodyPr>
              <a:lstStyle/>
              <a:p>
                <a:pPr eaLnBrk="1" hangingPunct="1">
                  <a:lnSpc>
                    <a:spcPct val="90000"/>
                  </a:lnSpc>
                </a:pPr>
                <a:r>
                  <a:rPr lang="en-US" altLang="zh-CN" sz="2800" dirty="0" smtClean="0">
                    <a:ea typeface="宋体" pitchFamily="2" charset="-122"/>
                  </a:rPr>
                  <a:t>For traditional second order time-implicit (BDF2), the time derivative term is discretized using a second-order backward difference formula:</a:t>
                </a:r>
              </a:p>
              <a:p>
                <a:pPr eaLnBrk="1" hangingPunct="1">
                  <a:lnSpc>
                    <a:spcPct val="90000"/>
                  </a:lnSpc>
                </a:pPr>
                <a:endParaRPr lang="en-US" altLang="zh-CN" sz="800" dirty="0" smtClean="0">
                  <a:ea typeface="宋体" pitchFamily="2" charset="-122"/>
                </a:endParaRPr>
              </a:p>
              <a:p>
                <a:pPr marL="0" indent="0" eaLnBrk="1" hangingPunct="1">
                  <a:lnSpc>
                    <a:spcPct val="90000"/>
                  </a:lnSpc>
                  <a:buNone/>
                </a:pPr>
                <a14:m>
                  <m:oMathPara xmlns:m="http://schemas.openxmlformats.org/officeDocument/2006/math">
                    <m:oMathParaPr>
                      <m:jc m:val="centerGroup"/>
                    </m:oMathParaPr>
                    <m:oMath xmlns:m="http://schemas.openxmlformats.org/officeDocument/2006/math">
                      <m:f>
                        <m:fPr>
                          <m:ctrlPr>
                            <a:rPr lang="en-US" altLang="zh-CN" sz="2800" i="1" smtClean="0">
                              <a:latin typeface="Cambria Math"/>
                              <a:ea typeface="宋体" pitchFamily="2" charset="-122"/>
                            </a:rPr>
                          </m:ctrlPr>
                        </m:fPr>
                        <m:num>
                          <m:r>
                            <a:rPr lang="zh-CN" altLang="en-US" sz="2800" i="1" smtClean="0">
                              <a:latin typeface="Cambria Math"/>
                              <a:ea typeface="宋体" pitchFamily="2" charset="-122"/>
                            </a:rPr>
                            <m:t>𝜕</m:t>
                          </m:r>
                        </m:num>
                        <m:den>
                          <m:r>
                            <a:rPr lang="zh-CN" altLang="en-US" sz="2800" i="1" smtClean="0">
                              <a:latin typeface="Cambria Math"/>
                              <a:ea typeface="宋体" pitchFamily="2" charset="-122"/>
                            </a:rPr>
                            <m:t>𝜕</m:t>
                          </m:r>
                          <m:r>
                            <a:rPr lang="en-US" altLang="zh-CN" sz="2800" b="0" i="1" smtClean="0">
                              <a:latin typeface="Cambria Math"/>
                              <a:ea typeface="宋体" pitchFamily="2" charset="-122"/>
                            </a:rPr>
                            <m:t>𝑡</m:t>
                          </m:r>
                        </m:den>
                      </m:f>
                      <m:d>
                        <m:dPr>
                          <m:ctrlPr>
                            <a:rPr lang="en-US" altLang="zh-CN" sz="2800" i="1" smtClean="0">
                              <a:latin typeface="Cambria Math"/>
                              <a:ea typeface="宋体" pitchFamily="2" charset="-122"/>
                            </a:rPr>
                          </m:ctrlPr>
                        </m:dPr>
                        <m:e>
                          <m:r>
                            <a:rPr lang="en-US" altLang="zh-CN" sz="2800" b="0" i="1" smtClean="0">
                              <a:latin typeface="Cambria Math"/>
                              <a:ea typeface="宋体" pitchFamily="2" charset="-122"/>
                            </a:rPr>
                            <m:t>𝑉</m:t>
                          </m:r>
                          <m:r>
                            <a:rPr lang="en-US" altLang="zh-CN" sz="2800" b="1" i="1" smtClean="0">
                              <a:latin typeface="Cambria Math"/>
                              <a:ea typeface="宋体" pitchFamily="2" charset="-122"/>
                            </a:rPr>
                            <m:t>𝑼</m:t>
                          </m:r>
                        </m:e>
                      </m:d>
                      <m:r>
                        <a:rPr lang="en-US" altLang="zh-CN" sz="2800" b="0" i="1" smtClean="0">
                          <a:latin typeface="Cambria Math"/>
                          <a:ea typeface="宋体" pitchFamily="2" charset="-122"/>
                        </a:rPr>
                        <m:t>=</m:t>
                      </m:r>
                      <m:f>
                        <m:fPr>
                          <m:ctrlPr>
                            <a:rPr lang="en-US" altLang="zh-CN" sz="2800" b="0" i="1" smtClean="0">
                              <a:latin typeface="Cambria Math"/>
                              <a:ea typeface="宋体" pitchFamily="2" charset="-122"/>
                            </a:rPr>
                          </m:ctrlPr>
                        </m:fPr>
                        <m:num>
                          <m:r>
                            <a:rPr lang="en-US" altLang="zh-CN" sz="2800" b="0" i="1" smtClean="0">
                              <a:latin typeface="Cambria Math"/>
                              <a:ea typeface="宋体" pitchFamily="2" charset="-122"/>
                            </a:rPr>
                            <m:t>3</m:t>
                          </m:r>
                          <m:sSup>
                            <m:sSupPr>
                              <m:ctrlPr>
                                <a:rPr lang="en-US" altLang="zh-CN" sz="2800" b="0" i="1" smtClean="0">
                                  <a:latin typeface="Cambria Math"/>
                                  <a:ea typeface="宋体" pitchFamily="2" charset="-122"/>
                                </a:rPr>
                              </m:ctrlPr>
                            </m:sSupPr>
                            <m:e>
                              <m:r>
                                <a:rPr lang="en-US" altLang="zh-CN" sz="2800" b="1" i="1" smtClean="0">
                                  <a:latin typeface="Cambria Math"/>
                                  <a:ea typeface="宋体" pitchFamily="2" charset="-122"/>
                                </a:rPr>
                                <m:t>𝑼</m:t>
                              </m:r>
                            </m:e>
                            <m:sup>
                              <m:r>
                                <a:rPr lang="en-US" altLang="zh-CN" sz="2800" b="0" i="1" smtClean="0">
                                  <a:latin typeface="Cambria Math"/>
                                  <a:ea typeface="宋体" pitchFamily="2" charset="-122"/>
                                </a:rPr>
                                <m:t>𝑛</m:t>
                              </m:r>
                              <m:r>
                                <a:rPr lang="en-US" altLang="zh-CN" sz="2800" b="0" i="1" smtClean="0">
                                  <a:latin typeface="Cambria Math"/>
                                  <a:ea typeface="宋体" pitchFamily="2" charset="-122"/>
                                </a:rPr>
                                <m:t>+1</m:t>
                              </m:r>
                            </m:sup>
                          </m:sSup>
                          <m:r>
                            <a:rPr lang="en-US" altLang="zh-CN" sz="2800" b="0" i="1" smtClean="0">
                              <a:latin typeface="Cambria Math"/>
                              <a:ea typeface="宋体" pitchFamily="2" charset="-122"/>
                            </a:rPr>
                            <m:t>−4</m:t>
                          </m:r>
                          <m:sSup>
                            <m:sSupPr>
                              <m:ctrlPr>
                                <a:rPr lang="en-US" altLang="zh-CN" sz="2800" b="0" i="1" smtClean="0">
                                  <a:latin typeface="Cambria Math"/>
                                  <a:ea typeface="宋体" pitchFamily="2" charset="-122"/>
                                </a:rPr>
                              </m:ctrlPr>
                            </m:sSupPr>
                            <m:e>
                              <m:r>
                                <a:rPr lang="en-US" altLang="zh-CN" sz="2800" b="1" i="1" smtClean="0">
                                  <a:latin typeface="Cambria Math"/>
                                  <a:ea typeface="宋体" pitchFamily="2" charset="-122"/>
                                </a:rPr>
                                <m:t>𝑼</m:t>
                              </m:r>
                            </m:e>
                            <m:sup>
                              <m:r>
                                <a:rPr lang="en-US" altLang="zh-CN" sz="2800" b="0" i="1" smtClean="0">
                                  <a:latin typeface="Cambria Math"/>
                                  <a:ea typeface="宋体" pitchFamily="2" charset="-122"/>
                                </a:rPr>
                                <m:t>𝑛</m:t>
                              </m:r>
                            </m:sup>
                          </m:sSup>
                          <m:r>
                            <a:rPr lang="en-US" altLang="zh-CN" sz="2800" b="0" i="1" smtClean="0">
                              <a:latin typeface="Cambria Math"/>
                              <a:ea typeface="宋体" pitchFamily="2" charset="-122"/>
                            </a:rPr>
                            <m:t>+</m:t>
                          </m:r>
                          <m:sSup>
                            <m:sSupPr>
                              <m:ctrlPr>
                                <a:rPr lang="en-US" altLang="zh-CN" sz="2800" b="0" i="1" smtClean="0">
                                  <a:latin typeface="Cambria Math"/>
                                  <a:ea typeface="宋体" pitchFamily="2" charset="-122"/>
                                </a:rPr>
                              </m:ctrlPr>
                            </m:sSupPr>
                            <m:e>
                              <m:r>
                                <a:rPr lang="en-US" altLang="zh-CN" sz="2800" b="1" i="1" smtClean="0">
                                  <a:latin typeface="Cambria Math"/>
                                  <a:ea typeface="宋体" pitchFamily="2" charset="-122"/>
                                </a:rPr>
                                <m:t>𝑼</m:t>
                              </m:r>
                            </m:e>
                            <m:sup>
                              <m:r>
                                <a:rPr lang="en-US" altLang="zh-CN" sz="2800" b="0" i="1" smtClean="0">
                                  <a:latin typeface="Cambria Math"/>
                                  <a:ea typeface="宋体" pitchFamily="2" charset="-122"/>
                                </a:rPr>
                                <m:t>𝑛</m:t>
                              </m:r>
                              <m:r>
                                <a:rPr lang="en-US" altLang="zh-CN" sz="2800" b="0" i="1" smtClean="0">
                                  <a:latin typeface="Cambria Math"/>
                                  <a:ea typeface="宋体" pitchFamily="2" charset="-122"/>
                                </a:rPr>
                                <m:t>−1</m:t>
                              </m:r>
                            </m:sup>
                          </m:sSup>
                        </m:num>
                        <m:den>
                          <m:r>
                            <a:rPr lang="en-US" altLang="zh-CN" sz="2800" b="0" i="1" smtClean="0">
                              <a:latin typeface="Cambria Math"/>
                              <a:ea typeface="宋体" pitchFamily="2" charset="-122"/>
                            </a:rPr>
                            <m:t>2</m:t>
                          </m:r>
                          <m:r>
                            <a:rPr lang="en-US" altLang="zh-CN" sz="2800" b="0" i="1" smtClean="0">
                              <a:latin typeface="Cambria Math"/>
                              <a:ea typeface="Cambria Math"/>
                            </a:rPr>
                            <m:t>∆</m:t>
                          </m:r>
                          <m:r>
                            <a:rPr lang="en-US" altLang="zh-CN" sz="2800" b="0" i="1" smtClean="0">
                              <a:latin typeface="Cambria Math"/>
                              <a:ea typeface="Cambria Math"/>
                            </a:rPr>
                            <m:t>𝑡</m:t>
                          </m:r>
                        </m:den>
                      </m:f>
                    </m:oMath>
                  </m:oMathPara>
                </a14:m>
                <a:endParaRPr lang="en-US" altLang="zh-CN" sz="2800" dirty="0" smtClean="0">
                  <a:ea typeface="宋体" pitchFamily="2" charset="-122"/>
                </a:endParaRPr>
              </a:p>
              <a:p>
                <a:pPr marL="0" indent="0" eaLnBrk="1" hangingPunct="1">
                  <a:lnSpc>
                    <a:spcPct val="90000"/>
                  </a:lnSpc>
                  <a:buNone/>
                </a:pPr>
                <a:endParaRPr lang="en-US" altLang="zh-CN" sz="800" dirty="0" smtClean="0">
                  <a:ea typeface="宋体" pitchFamily="2" charset="-122"/>
                </a:endParaRPr>
              </a:p>
              <a:p>
                <a:pPr>
                  <a:lnSpc>
                    <a:spcPct val="90000"/>
                  </a:lnSpc>
                </a:pPr>
                <a:r>
                  <a:rPr lang="en-US" altLang="zh-CN" sz="2400" dirty="0" smtClean="0">
                    <a:ea typeface="宋体" pitchFamily="2" charset="-122"/>
                  </a:rPr>
                  <a:t>Where </a:t>
                </a:r>
                <a14:m>
                  <m:oMath xmlns:m="http://schemas.openxmlformats.org/officeDocument/2006/math">
                    <m:sSup>
                      <m:sSupPr>
                        <m:ctrlPr>
                          <a:rPr lang="en-US" altLang="zh-CN" sz="2400" i="1">
                            <a:latin typeface="Cambria Math"/>
                            <a:ea typeface="宋体" pitchFamily="2" charset="-122"/>
                          </a:rPr>
                        </m:ctrlPr>
                      </m:sSupPr>
                      <m:e>
                        <m:r>
                          <a:rPr lang="en-US" altLang="zh-CN" sz="2400" b="1" i="1">
                            <a:latin typeface="Cambria Math"/>
                            <a:ea typeface="宋体" pitchFamily="2" charset="-122"/>
                          </a:rPr>
                          <m:t>𝑼</m:t>
                        </m:r>
                      </m:e>
                      <m:sup>
                        <m:r>
                          <a:rPr lang="en-US" altLang="zh-CN" sz="2400" i="1">
                            <a:latin typeface="Cambria Math"/>
                            <a:ea typeface="宋体" pitchFamily="2" charset="-122"/>
                          </a:rPr>
                          <m:t>𝑛</m:t>
                        </m:r>
                      </m:sup>
                    </m:sSup>
                  </m:oMath>
                </a14:m>
                <a:r>
                  <a:rPr lang="en-US" altLang="zh-CN" sz="2400" dirty="0" smtClean="0">
                    <a:ea typeface="宋体" pitchFamily="2" charset="-122"/>
                  </a:rPr>
                  <a:t> is the solution at the previous time step and </a:t>
                </a:r>
                <a14:m>
                  <m:oMath xmlns:m="http://schemas.openxmlformats.org/officeDocument/2006/math">
                    <m:sSup>
                      <m:sSupPr>
                        <m:ctrlPr>
                          <a:rPr lang="en-US" altLang="zh-CN" sz="2400" i="1">
                            <a:latin typeface="Cambria Math"/>
                            <a:ea typeface="宋体" pitchFamily="2" charset="-122"/>
                          </a:rPr>
                        </m:ctrlPr>
                      </m:sSupPr>
                      <m:e>
                        <m:r>
                          <a:rPr lang="en-US" altLang="zh-CN" sz="2400" b="1" i="1">
                            <a:latin typeface="Cambria Math"/>
                            <a:ea typeface="宋体" pitchFamily="2" charset="-122"/>
                          </a:rPr>
                          <m:t>𝑼</m:t>
                        </m:r>
                      </m:e>
                      <m:sup>
                        <m:r>
                          <a:rPr lang="en-US" altLang="zh-CN" sz="2400" i="1">
                            <a:latin typeface="Cambria Math"/>
                            <a:ea typeface="宋体" pitchFamily="2" charset="-122"/>
                          </a:rPr>
                          <m:t>𝑛</m:t>
                        </m:r>
                        <m:r>
                          <a:rPr lang="en-US" altLang="zh-CN" sz="2400" b="0" i="1" smtClean="0">
                            <a:latin typeface="Cambria Math"/>
                            <a:ea typeface="宋体" pitchFamily="2" charset="-122"/>
                          </a:rPr>
                          <m:t>−1</m:t>
                        </m:r>
                      </m:sup>
                    </m:sSup>
                  </m:oMath>
                </a14:m>
                <a:r>
                  <a:rPr lang="en-US" altLang="zh-CN" sz="2400" dirty="0" smtClean="0">
                    <a:ea typeface="宋体" pitchFamily="2" charset="-122"/>
                  </a:rPr>
                  <a:t> is the solution two time steps ago</a:t>
                </a:r>
              </a:p>
              <a:p>
                <a:pPr>
                  <a:lnSpc>
                    <a:spcPct val="90000"/>
                  </a:lnSpc>
                </a:pPr>
                <a:r>
                  <a:rPr lang="en-US" altLang="zh-CN" sz="2400" dirty="0" smtClean="0">
                    <a:ea typeface="宋体" pitchFamily="2" charset="-122"/>
                  </a:rPr>
                  <a:t>Substituting this into the Euler equations, we get the following equation for BDF2:</a:t>
                </a:r>
              </a:p>
              <a:p>
                <a:pPr>
                  <a:lnSpc>
                    <a:spcPct val="90000"/>
                  </a:lnSpc>
                </a:pPr>
                <a:endParaRPr lang="en-US" altLang="zh-CN" sz="800" dirty="0" smtClean="0">
                  <a:ea typeface="宋体" pitchFamily="2" charset="-122"/>
                </a:endParaRPr>
              </a:p>
              <a:p>
                <a:pPr marL="457200" lvl="1" indent="0" algn="r">
                  <a:lnSpc>
                    <a:spcPct val="90000"/>
                  </a:lnSpc>
                  <a:buNone/>
                </a:pPr>
                <a14:m>
                  <m:oMathPara xmlns:m="http://schemas.openxmlformats.org/officeDocument/2006/math">
                    <m:oMathParaPr>
                      <m:jc m:val="centerGroup"/>
                    </m:oMathParaPr>
                    <m:oMath xmlns:m="http://schemas.openxmlformats.org/officeDocument/2006/math">
                      <m:f>
                        <m:fPr>
                          <m:ctrlPr>
                            <a:rPr lang="en-US" altLang="zh-CN" sz="2400" i="1">
                              <a:latin typeface="Cambria Math"/>
                              <a:ea typeface="宋体" pitchFamily="2" charset="-122"/>
                            </a:rPr>
                          </m:ctrlPr>
                        </m:fPr>
                        <m:num>
                          <m:r>
                            <a:rPr lang="en-US" altLang="zh-CN" sz="2400" i="1">
                              <a:latin typeface="Cambria Math"/>
                              <a:ea typeface="宋体" pitchFamily="2" charset="-122"/>
                            </a:rPr>
                            <m:t>3</m:t>
                          </m:r>
                          <m:sSup>
                            <m:sSupPr>
                              <m:ctrlPr>
                                <a:rPr lang="en-US" altLang="zh-CN" sz="2400" i="1">
                                  <a:latin typeface="Cambria Math"/>
                                  <a:ea typeface="宋体" pitchFamily="2" charset="-122"/>
                                </a:rPr>
                              </m:ctrlPr>
                            </m:sSupPr>
                            <m:e>
                              <m:r>
                                <a:rPr lang="en-US" altLang="zh-CN" sz="2400" b="1" i="1">
                                  <a:latin typeface="Cambria Math"/>
                                  <a:ea typeface="宋体" pitchFamily="2" charset="-122"/>
                                </a:rPr>
                                <m:t>𝑼</m:t>
                              </m:r>
                            </m:e>
                            <m:sup>
                              <m:r>
                                <a:rPr lang="en-US" altLang="zh-CN" sz="2400" i="1">
                                  <a:latin typeface="Cambria Math"/>
                                  <a:ea typeface="宋体" pitchFamily="2" charset="-122"/>
                                </a:rPr>
                                <m:t>𝑛</m:t>
                              </m:r>
                              <m:r>
                                <a:rPr lang="en-US" altLang="zh-CN" sz="2400" i="1">
                                  <a:latin typeface="Cambria Math"/>
                                  <a:ea typeface="宋体" pitchFamily="2" charset="-122"/>
                                </a:rPr>
                                <m:t>+1</m:t>
                              </m:r>
                            </m:sup>
                          </m:sSup>
                          <m:r>
                            <a:rPr lang="en-US" altLang="zh-CN" sz="2400" i="1">
                              <a:latin typeface="Cambria Math"/>
                              <a:ea typeface="宋体" pitchFamily="2" charset="-122"/>
                            </a:rPr>
                            <m:t>−4</m:t>
                          </m:r>
                          <m:sSup>
                            <m:sSupPr>
                              <m:ctrlPr>
                                <a:rPr lang="en-US" altLang="zh-CN" sz="2400" i="1">
                                  <a:latin typeface="Cambria Math"/>
                                  <a:ea typeface="宋体" pitchFamily="2" charset="-122"/>
                                </a:rPr>
                              </m:ctrlPr>
                            </m:sSupPr>
                            <m:e>
                              <m:r>
                                <a:rPr lang="en-US" altLang="zh-CN" sz="2400" b="1" i="1">
                                  <a:latin typeface="Cambria Math"/>
                                  <a:ea typeface="宋体" pitchFamily="2" charset="-122"/>
                                </a:rPr>
                                <m:t>𝑼</m:t>
                              </m:r>
                            </m:e>
                            <m:sup>
                              <m:r>
                                <a:rPr lang="en-US" altLang="zh-CN" sz="2400" i="1">
                                  <a:latin typeface="Cambria Math"/>
                                  <a:ea typeface="宋体" pitchFamily="2" charset="-122"/>
                                </a:rPr>
                                <m:t>𝑛</m:t>
                              </m:r>
                            </m:sup>
                          </m:sSup>
                          <m:r>
                            <a:rPr lang="en-US" altLang="zh-CN" sz="2400" i="1">
                              <a:latin typeface="Cambria Math"/>
                              <a:ea typeface="宋体" pitchFamily="2" charset="-122"/>
                            </a:rPr>
                            <m:t>+</m:t>
                          </m:r>
                          <m:sSup>
                            <m:sSupPr>
                              <m:ctrlPr>
                                <a:rPr lang="en-US" altLang="zh-CN" sz="2400" i="1">
                                  <a:latin typeface="Cambria Math"/>
                                  <a:ea typeface="宋体" pitchFamily="2" charset="-122"/>
                                </a:rPr>
                              </m:ctrlPr>
                            </m:sSupPr>
                            <m:e>
                              <m:r>
                                <a:rPr lang="en-US" altLang="zh-CN" sz="2400" b="1" i="1">
                                  <a:latin typeface="Cambria Math"/>
                                  <a:ea typeface="宋体" pitchFamily="2" charset="-122"/>
                                </a:rPr>
                                <m:t>𝑼</m:t>
                              </m:r>
                            </m:e>
                            <m:sup>
                              <m:r>
                                <a:rPr lang="en-US" altLang="zh-CN" sz="2400" i="1">
                                  <a:latin typeface="Cambria Math"/>
                                  <a:ea typeface="宋体" pitchFamily="2" charset="-122"/>
                                </a:rPr>
                                <m:t>𝑛</m:t>
                              </m:r>
                              <m:r>
                                <a:rPr lang="en-US" altLang="zh-CN" sz="2400" i="1">
                                  <a:latin typeface="Cambria Math"/>
                                  <a:ea typeface="宋体" pitchFamily="2" charset="-122"/>
                                </a:rPr>
                                <m:t>−1</m:t>
                              </m:r>
                            </m:sup>
                          </m:sSup>
                        </m:num>
                        <m:den>
                          <m:r>
                            <a:rPr lang="en-US" altLang="zh-CN" sz="2400" i="1">
                              <a:latin typeface="Cambria Math"/>
                              <a:ea typeface="宋体" pitchFamily="2" charset="-122"/>
                            </a:rPr>
                            <m:t>2</m:t>
                          </m:r>
                          <m:r>
                            <a:rPr lang="en-US" altLang="zh-CN" sz="2400" i="1">
                              <a:latin typeface="Cambria Math"/>
                              <a:ea typeface="Cambria Math"/>
                            </a:rPr>
                            <m:t>∆</m:t>
                          </m:r>
                          <m:r>
                            <a:rPr lang="en-US" altLang="zh-CN" sz="2400" i="1">
                              <a:latin typeface="Cambria Math"/>
                              <a:ea typeface="Cambria Math"/>
                            </a:rPr>
                            <m:t>𝑡</m:t>
                          </m:r>
                        </m:den>
                      </m:f>
                      <m:r>
                        <a:rPr lang="en-US" altLang="zh-CN" sz="2400" b="0" i="1" smtClean="0">
                          <a:latin typeface="Cambria Math"/>
                          <a:ea typeface="Cambria Math"/>
                        </a:rPr>
                        <m:t>+</m:t>
                      </m:r>
                      <m:r>
                        <a:rPr lang="en-US" altLang="zh-CN" sz="2400" b="1" i="1" smtClean="0">
                          <a:latin typeface="Cambria Math"/>
                          <a:ea typeface="Cambria Math"/>
                        </a:rPr>
                        <m:t>𝑹</m:t>
                      </m:r>
                      <m:d>
                        <m:dPr>
                          <m:ctrlPr>
                            <a:rPr lang="en-US" altLang="zh-CN" sz="2400" b="0" i="1" smtClean="0">
                              <a:latin typeface="Cambria Math"/>
                              <a:ea typeface="Cambria Math"/>
                            </a:rPr>
                          </m:ctrlPr>
                        </m:dPr>
                        <m:e>
                          <m:sSup>
                            <m:sSupPr>
                              <m:ctrlPr>
                                <a:rPr lang="en-US" altLang="zh-CN" sz="2400" b="0" i="1" smtClean="0">
                                  <a:latin typeface="Cambria Math"/>
                                  <a:ea typeface="Cambria Math"/>
                                </a:rPr>
                              </m:ctrlPr>
                            </m:sSupPr>
                            <m:e>
                              <m:r>
                                <a:rPr lang="en-US" altLang="zh-CN" sz="2400" b="1" i="1" smtClean="0">
                                  <a:latin typeface="Cambria Math"/>
                                  <a:ea typeface="Cambria Math"/>
                                </a:rPr>
                                <m:t>𝑼</m:t>
                              </m:r>
                            </m:e>
                            <m:sup>
                              <m:r>
                                <a:rPr lang="en-US" altLang="zh-CN" sz="2400" b="0" i="1" smtClean="0">
                                  <a:latin typeface="Cambria Math"/>
                                  <a:ea typeface="Cambria Math"/>
                                </a:rPr>
                                <m:t>𝑛</m:t>
                              </m:r>
                              <m:r>
                                <a:rPr lang="en-US" altLang="zh-CN" sz="2400" b="0" i="1" smtClean="0">
                                  <a:latin typeface="Cambria Math"/>
                                  <a:ea typeface="Cambria Math"/>
                                </a:rPr>
                                <m:t>+1</m:t>
                              </m:r>
                            </m:sup>
                          </m:sSup>
                          <m:r>
                            <a:rPr lang="en-US" altLang="zh-CN" sz="2400" b="0" i="1" smtClean="0">
                              <a:latin typeface="Cambria Math"/>
                              <a:ea typeface="Cambria Math"/>
                            </a:rPr>
                            <m:t>,</m:t>
                          </m:r>
                          <m:sSup>
                            <m:sSupPr>
                              <m:ctrlPr>
                                <a:rPr lang="en-US" altLang="zh-CN" sz="2400" b="0" i="1" smtClean="0">
                                  <a:latin typeface="Cambria Math"/>
                                  <a:ea typeface="Cambria Math"/>
                                </a:rPr>
                              </m:ctrlPr>
                            </m:sSupPr>
                            <m:e>
                              <m:acc>
                                <m:accPr>
                                  <m:chr m:val="̇"/>
                                  <m:ctrlPr>
                                    <a:rPr lang="en-US" altLang="zh-CN" sz="2400" b="0" i="1" smtClean="0">
                                      <a:latin typeface="Cambria Math"/>
                                      <a:ea typeface="Cambria Math"/>
                                    </a:rPr>
                                  </m:ctrlPr>
                                </m:accPr>
                                <m:e>
                                  <m:acc>
                                    <m:accPr>
                                      <m:chr m:val="̅"/>
                                      <m:ctrlPr>
                                        <a:rPr lang="en-US" altLang="zh-CN" sz="2400" b="0" i="1" smtClean="0">
                                          <a:latin typeface="Cambria Math"/>
                                          <a:ea typeface="Cambria Math"/>
                                        </a:rPr>
                                      </m:ctrlPr>
                                    </m:accPr>
                                    <m:e>
                                      <m:r>
                                        <a:rPr lang="en-US" altLang="zh-CN" sz="2400" b="1" i="1" smtClean="0">
                                          <a:latin typeface="Cambria Math"/>
                                          <a:ea typeface="Cambria Math"/>
                                        </a:rPr>
                                        <m:t>𝒙</m:t>
                                      </m:r>
                                    </m:e>
                                  </m:acc>
                                </m:e>
                              </m:acc>
                            </m:e>
                            <m:sup>
                              <m:r>
                                <a:rPr lang="en-US" altLang="zh-CN" sz="2400" b="0" i="1" smtClean="0">
                                  <a:latin typeface="Cambria Math"/>
                                  <a:ea typeface="Cambria Math"/>
                                </a:rPr>
                                <m:t>𝑛</m:t>
                              </m:r>
                              <m:r>
                                <a:rPr lang="en-US" altLang="zh-CN" sz="2400" b="0" i="1" smtClean="0">
                                  <a:latin typeface="Cambria Math"/>
                                  <a:ea typeface="Cambria Math"/>
                                </a:rPr>
                                <m:t>+1</m:t>
                              </m:r>
                            </m:sup>
                          </m:sSup>
                          <m:r>
                            <a:rPr lang="en-US" altLang="zh-CN" sz="2400" b="0" i="1" smtClean="0">
                              <a:latin typeface="Cambria Math"/>
                              <a:ea typeface="Cambria Math"/>
                            </a:rPr>
                            <m:t>,</m:t>
                          </m:r>
                          <m:sSup>
                            <m:sSupPr>
                              <m:ctrlPr>
                                <a:rPr lang="en-US" altLang="zh-CN" sz="2400" b="0" i="1" smtClean="0">
                                  <a:latin typeface="Cambria Math"/>
                                  <a:ea typeface="Cambria Math"/>
                                </a:rPr>
                              </m:ctrlPr>
                            </m:sSupPr>
                            <m:e>
                              <m:acc>
                                <m:accPr>
                                  <m:chr m:val="⃗"/>
                                  <m:ctrlPr>
                                    <a:rPr lang="en-US" altLang="zh-CN" sz="2400" b="0" i="1" smtClean="0">
                                      <a:latin typeface="Cambria Math"/>
                                      <a:ea typeface="Cambria Math"/>
                                    </a:rPr>
                                  </m:ctrlPr>
                                </m:accPr>
                                <m:e>
                                  <m:r>
                                    <a:rPr lang="en-US" altLang="zh-CN" sz="2400" b="1" i="1" smtClean="0">
                                      <a:latin typeface="Cambria Math"/>
                                      <a:ea typeface="Cambria Math"/>
                                    </a:rPr>
                                    <m:t>𝒏</m:t>
                                  </m:r>
                                </m:e>
                              </m:acc>
                            </m:e>
                            <m:sup>
                              <m:r>
                                <a:rPr lang="en-US" altLang="zh-CN" sz="2400" b="0" i="1" smtClean="0">
                                  <a:latin typeface="Cambria Math"/>
                                  <a:ea typeface="Cambria Math"/>
                                </a:rPr>
                                <m:t>𝑛</m:t>
                              </m:r>
                              <m:r>
                                <a:rPr lang="en-US" altLang="zh-CN" sz="2400" b="0" i="1" smtClean="0">
                                  <a:latin typeface="Cambria Math"/>
                                  <a:ea typeface="Cambria Math"/>
                                </a:rPr>
                                <m:t>+1</m:t>
                              </m:r>
                            </m:sup>
                          </m:sSup>
                        </m:e>
                      </m:d>
                      <m:r>
                        <a:rPr lang="en-US" altLang="zh-CN" sz="2400" b="0" i="1" smtClean="0">
                          <a:latin typeface="Cambria Math"/>
                          <a:ea typeface="Cambria Math"/>
                        </a:rPr>
                        <m:t>=0</m:t>
                      </m:r>
                    </m:oMath>
                  </m:oMathPara>
                </a14:m>
                <a:endParaRPr lang="en-US" altLang="zh-CN" sz="2400" dirty="0">
                  <a:ea typeface="宋体" pitchFamily="2" charset="-122"/>
                </a:endParaRPr>
              </a:p>
              <a:p>
                <a:pPr lvl="1" eaLnBrk="1" hangingPunct="1">
                  <a:lnSpc>
                    <a:spcPct val="90000"/>
                  </a:lnSpc>
                </a:pPr>
                <a:endParaRPr lang="en-US" altLang="zh-CN" sz="2400" dirty="0" smtClean="0">
                  <a:ea typeface="宋体" pitchFamily="2" charset="-122"/>
                </a:endParaRPr>
              </a:p>
              <a:p>
                <a:pPr lvl="1" eaLnBrk="1" hangingPunct="1">
                  <a:lnSpc>
                    <a:spcPct val="90000"/>
                  </a:lnSpc>
                </a:pPr>
                <a:endParaRPr lang="en-US" altLang="zh-CN" sz="2400" dirty="0" smtClean="0">
                  <a:ea typeface="宋体" pitchFamily="2" charset="-122"/>
                </a:endParaRPr>
              </a:p>
              <a:p>
                <a:pPr lvl="1" eaLnBrk="1" hangingPunct="1">
                  <a:lnSpc>
                    <a:spcPct val="90000"/>
                  </a:lnSpc>
                </a:pPr>
                <a:endParaRPr lang="en-US" altLang="zh-CN" sz="800" dirty="0">
                  <a:ea typeface="宋体" pitchFamily="2" charset="-122"/>
                </a:endParaRPr>
              </a:p>
              <a:p>
                <a:pPr lvl="1" eaLnBrk="1" hangingPunct="1">
                  <a:lnSpc>
                    <a:spcPct val="90000"/>
                  </a:lnSpc>
                </a:pPr>
                <a:endParaRPr lang="en-US" altLang="zh-CN" sz="2400" dirty="0" smtClean="0">
                  <a:ea typeface="宋体" pitchFamily="2" charset="-122"/>
                </a:endParaRPr>
              </a:p>
            </p:txBody>
          </p:sp>
        </mc:Choice>
        <mc:Fallback xmlns="">
          <p:sp>
            <p:nvSpPr>
              <p:cNvPr id="30753" name="Rectangle 33"/>
              <p:cNvSpPr>
                <a:spLocks noGrp="1" noRot="1" noChangeAspect="1" noMove="1" noResize="1" noEditPoints="1" noAdjustHandles="1" noChangeArrowheads="1" noChangeShapeType="1" noTextEdit="1"/>
              </p:cNvSpPr>
              <p:nvPr>
                <p:ph idx="1"/>
              </p:nvPr>
            </p:nvSpPr>
            <p:spPr>
              <a:blipFill rotWithShape="1">
                <a:blip r:embed="rId2"/>
                <a:stretch>
                  <a:fillRect l="-1037" t="-2160" r="-2444"/>
                </a:stretch>
              </a:blipFill>
            </p:spPr>
            <p:txBody>
              <a:bodyPr/>
              <a:lstStyle/>
              <a:p>
                <a:r>
                  <a:rPr lang="en-US">
                    <a:noFill/>
                  </a:rPr>
                  <a:t> </a:t>
                </a:r>
              </a:p>
            </p:txBody>
          </p:sp>
        </mc:Fallback>
      </mc:AlternateContent>
      <p:sp>
        <p:nvSpPr>
          <p:cNvPr id="1030" name="Rectangle 2"/>
          <p:cNvSpPr>
            <a:spLocks noGrp="1" noChangeArrowheads="1"/>
          </p:cNvSpPr>
          <p:nvPr>
            <p:ph type="title"/>
          </p:nvPr>
        </p:nvSpPr>
        <p:spPr/>
        <p:txBody>
          <a:bodyPr/>
          <a:lstStyle/>
          <a:p>
            <a:pPr eaLnBrk="1" hangingPunct="1"/>
            <a:r>
              <a:rPr lang="en-US" altLang="zh-CN" dirty="0" smtClean="0">
                <a:ea typeface="宋体" pitchFamily="2" charset="-122"/>
              </a:rPr>
              <a:t>Formulation: BDF2</a:t>
            </a:r>
          </a:p>
        </p:txBody>
      </p:sp>
    </p:spTree>
    <p:extLst>
      <p:ext uri="{BB962C8B-B14F-4D97-AF65-F5344CB8AC3E}">
        <p14:creationId xmlns:p14="http://schemas.microsoft.com/office/powerpoint/2010/main" val="1487625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5" name="Rectangle 2"/>
          <p:cNvSpPr>
            <a:spLocks noGrp="1" noChangeArrowheads="1"/>
          </p:cNvSpPr>
          <p:nvPr>
            <p:ph type="title"/>
          </p:nvPr>
        </p:nvSpPr>
        <p:spPr/>
        <p:txBody>
          <a:bodyPr/>
          <a:lstStyle/>
          <a:p>
            <a:pPr eaLnBrk="1" hangingPunct="1"/>
            <a:r>
              <a:rPr lang="en-US" altLang="zh-CN" dirty="0" smtClean="0">
                <a:ea typeface="宋体" pitchFamily="2" charset="-122"/>
              </a:rPr>
              <a:t>Formulation: Time-spectral Method</a:t>
            </a:r>
          </a:p>
        </p:txBody>
      </p:sp>
      <p:graphicFrame>
        <p:nvGraphicFramePr>
          <p:cNvPr id="136208" name="Object 16"/>
          <p:cNvGraphicFramePr>
            <a:graphicFrameLocks noChangeAspect="1"/>
          </p:cNvGraphicFramePr>
          <p:nvPr>
            <p:extLst>
              <p:ext uri="{D42A27DB-BD31-4B8C-83A1-F6EECF244321}">
                <p14:modId xmlns:p14="http://schemas.microsoft.com/office/powerpoint/2010/main" val="3403750421"/>
              </p:ext>
            </p:extLst>
          </p:nvPr>
        </p:nvGraphicFramePr>
        <p:xfrm>
          <a:off x="4669466" y="2903098"/>
          <a:ext cx="2459038" cy="776288"/>
        </p:xfrm>
        <a:graphic>
          <a:graphicData uri="http://schemas.openxmlformats.org/presentationml/2006/ole">
            <mc:AlternateContent xmlns:mc="http://schemas.openxmlformats.org/markup-compatibility/2006">
              <mc:Choice xmlns:v="urn:schemas-microsoft-com:vml" Requires="v">
                <p:oleObj spid="_x0000_s3310" name="Equation" r:id="rId3" imgW="1358640" imgH="431640" progId="Equation.3">
                  <p:embed/>
                </p:oleObj>
              </mc:Choice>
              <mc:Fallback>
                <p:oleObj name="Equation" r:id="rId3" imgW="1358640" imgH="431640" progId="Equation.3">
                  <p:embed/>
                  <p:pic>
                    <p:nvPicPr>
                      <p:cNvPr id="0" name=""/>
                      <p:cNvPicPr>
                        <a:picLocks noChangeAspect="1" noChangeArrowheads="1"/>
                      </p:cNvPicPr>
                      <p:nvPr/>
                    </p:nvPicPr>
                    <p:blipFill>
                      <a:blip r:embed="rId4"/>
                      <a:srcRect/>
                      <a:stretch>
                        <a:fillRect/>
                      </a:stretch>
                    </p:blipFill>
                    <p:spPr bwMode="auto">
                      <a:xfrm>
                        <a:off x="4669466" y="2903098"/>
                        <a:ext cx="2459038" cy="776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6210" name="Object 18"/>
          <p:cNvGraphicFramePr>
            <a:graphicFrameLocks noChangeAspect="1"/>
          </p:cNvGraphicFramePr>
          <p:nvPr>
            <p:extLst>
              <p:ext uri="{D42A27DB-BD31-4B8C-83A1-F6EECF244321}">
                <p14:modId xmlns:p14="http://schemas.microsoft.com/office/powerpoint/2010/main" val="318853337"/>
              </p:ext>
            </p:extLst>
          </p:nvPr>
        </p:nvGraphicFramePr>
        <p:xfrm>
          <a:off x="2246111" y="2840899"/>
          <a:ext cx="2120900" cy="895350"/>
        </p:xfrm>
        <a:graphic>
          <a:graphicData uri="http://schemas.openxmlformats.org/presentationml/2006/ole">
            <mc:AlternateContent xmlns:mc="http://schemas.openxmlformats.org/markup-compatibility/2006">
              <mc:Choice xmlns:v="urn:schemas-microsoft-com:vml" Requires="v">
                <p:oleObj spid="_x0000_s3311" name="Equation" r:id="rId5" imgW="1168200" imgH="495000" progId="Equation.3">
                  <p:embed/>
                </p:oleObj>
              </mc:Choice>
              <mc:Fallback>
                <p:oleObj name="Equation" r:id="rId5" imgW="1168200" imgH="495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6111" y="2840899"/>
                        <a:ext cx="2120900" cy="895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6216" name="Object 24"/>
          <p:cNvGraphicFramePr>
            <a:graphicFrameLocks noChangeAspect="1"/>
          </p:cNvGraphicFramePr>
          <p:nvPr>
            <p:extLst>
              <p:ext uri="{D42A27DB-BD31-4B8C-83A1-F6EECF244321}">
                <p14:modId xmlns:p14="http://schemas.microsoft.com/office/powerpoint/2010/main" val="2374930662"/>
              </p:ext>
            </p:extLst>
          </p:nvPr>
        </p:nvGraphicFramePr>
        <p:xfrm>
          <a:off x="2611200" y="1617024"/>
          <a:ext cx="4332288" cy="892175"/>
        </p:xfrm>
        <a:graphic>
          <a:graphicData uri="http://schemas.openxmlformats.org/presentationml/2006/ole">
            <mc:AlternateContent xmlns:mc="http://schemas.openxmlformats.org/markup-compatibility/2006">
              <mc:Choice xmlns:v="urn:schemas-microsoft-com:vml" Requires="v">
                <p:oleObj spid="_x0000_s3312" name="Equation" r:id="rId7" imgW="2387520" imgH="495000" progId="Equation.3">
                  <p:embed/>
                </p:oleObj>
              </mc:Choice>
              <mc:Fallback>
                <p:oleObj name="Equation" r:id="rId7" imgW="2387520" imgH="495000" progId="Equation.3">
                  <p:embed/>
                  <p:pic>
                    <p:nvPicPr>
                      <p:cNvPr id="0" name=""/>
                      <p:cNvPicPr>
                        <a:picLocks noChangeAspect="1" noChangeArrowheads="1"/>
                      </p:cNvPicPr>
                      <p:nvPr/>
                    </p:nvPicPr>
                    <p:blipFill>
                      <a:blip r:embed="rId8"/>
                      <a:srcRect/>
                      <a:stretch>
                        <a:fillRect/>
                      </a:stretch>
                    </p:blipFill>
                    <p:spPr bwMode="auto">
                      <a:xfrm>
                        <a:off x="2611200" y="1617024"/>
                        <a:ext cx="4332288" cy="89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2773249" y="1093804"/>
            <a:ext cx="3439371" cy="523220"/>
          </a:xfrm>
          <a:prstGeom prst="rect">
            <a:avLst/>
          </a:prstGeom>
          <a:noFill/>
        </p:spPr>
        <p:txBody>
          <a:bodyPr wrap="square" rtlCol="0">
            <a:spAutoFit/>
          </a:bodyPr>
          <a:lstStyle/>
          <a:p>
            <a:r>
              <a:rPr lang="en-US" sz="2800" dirty="0" smtClean="0"/>
              <a:t>Time Derivative Term</a:t>
            </a:r>
            <a:endParaRPr lang="en-US" sz="2800" dirty="0"/>
          </a:p>
        </p:txBody>
      </p:sp>
      <p:cxnSp>
        <p:nvCxnSpPr>
          <p:cNvPr id="16" name="Straight Arrow Connector 15"/>
          <p:cNvCxnSpPr/>
          <p:nvPr/>
        </p:nvCxnSpPr>
        <p:spPr bwMode="auto">
          <a:xfrm flipV="1">
            <a:off x="2392251" y="2603043"/>
            <a:ext cx="0" cy="405784"/>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18" name="Straight Arrow Connector 17"/>
          <p:cNvCxnSpPr/>
          <p:nvPr/>
        </p:nvCxnSpPr>
        <p:spPr bwMode="auto">
          <a:xfrm>
            <a:off x="2392251" y="2603043"/>
            <a:ext cx="762000"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V="1">
            <a:off x="3154251" y="2181497"/>
            <a:ext cx="0" cy="413665"/>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cxnSp>
        <p:nvCxnSpPr>
          <p:cNvPr id="28" name="Straight Arrow Connector 27"/>
          <p:cNvCxnSpPr/>
          <p:nvPr/>
        </p:nvCxnSpPr>
        <p:spPr bwMode="auto">
          <a:xfrm flipV="1">
            <a:off x="4844602" y="2181497"/>
            <a:ext cx="0" cy="827330"/>
          </a:xfrm>
          <a:prstGeom prst="straightConnector1">
            <a:avLst/>
          </a:prstGeom>
          <a:solidFill>
            <a:schemeClr val="accent1"/>
          </a:solidFill>
          <a:ln w="19050" cap="flat" cmpd="sng" algn="ctr">
            <a:solidFill>
              <a:srgbClr val="0070C0"/>
            </a:solidFill>
            <a:prstDash val="solid"/>
            <a:round/>
            <a:headEnd type="none" w="med" len="med"/>
            <a:tailEnd type="arrow"/>
          </a:ln>
          <a:effectLst/>
        </p:spPr>
      </p:cxnSp>
      <p:sp>
        <p:nvSpPr>
          <p:cNvPr id="29" name="Rectangle 28"/>
          <p:cNvSpPr/>
          <p:nvPr/>
        </p:nvSpPr>
        <p:spPr>
          <a:xfrm>
            <a:off x="4924922" y="3724275"/>
            <a:ext cx="2018566" cy="369332"/>
          </a:xfrm>
          <a:prstGeom prst="rect">
            <a:avLst/>
          </a:prstGeom>
        </p:spPr>
        <p:txBody>
          <a:bodyPr wrap="none">
            <a:spAutoFit/>
          </a:bodyPr>
          <a:lstStyle/>
          <a:p>
            <a:r>
              <a:rPr lang="en-US" dirty="0" smtClean="0">
                <a:solidFill>
                  <a:srgbClr val="0070C0"/>
                </a:solidFill>
              </a:rPr>
              <a:t>Fourier Transform</a:t>
            </a:r>
            <a:endParaRPr lang="en-US" dirty="0">
              <a:solidFill>
                <a:srgbClr val="0070C0"/>
              </a:solidFill>
            </a:endParaRPr>
          </a:p>
        </p:txBody>
      </p:sp>
      <p:sp>
        <p:nvSpPr>
          <p:cNvPr id="30" name="Rectangle 29"/>
          <p:cNvSpPr/>
          <p:nvPr/>
        </p:nvSpPr>
        <p:spPr>
          <a:xfrm>
            <a:off x="1873885" y="3724275"/>
            <a:ext cx="2839303" cy="369332"/>
          </a:xfrm>
          <a:prstGeom prst="rect">
            <a:avLst/>
          </a:prstGeom>
        </p:spPr>
        <p:txBody>
          <a:bodyPr wrap="none">
            <a:spAutoFit/>
          </a:bodyPr>
          <a:lstStyle/>
          <a:p>
            <a:r>
              <a:rPr lang="en-US" dirty="0" smtClean="0">
                <a:solidFill>
                  <a:srgbClr val="FF0000"/>
                </a:solidFill>
              </a:rPr>
              <a:t>Fourier Inverse Transform</a:t>
            </a:r>
            <a:endParaRPr lang="en-US" dirty="0">
              <a:solidFill>
                <a:srgbClr val="FF0000"/>
              </a:solidFill>
            </a:endParaRPr>
          </a:p>
        </p:txBody>
      </p:sp>
      <p:grpSp>
        <p:nvGrpSpPr>
          <p:cNvPr id="40" name="Group 18"/>
          <p:cNvGrpSpPr>
            <a:grpSpLocks/>
          </p:cNvGrpSpPr>
          <p:nvPr/>
        </p:nvGrpSpPr>
        <p:grpSpPr bwMode="auto">
          <a:xfrm>
            <a:off x="723047" y="4800400"/>
            <a:ext cx="7848600" cy="1095375"/>
            <a:chOff x="624" y="960"/>
            <a:chExt cx="4944" cy="690"/>
          </a:xfrm>
        </p:grpSpPr>
        <p:graphicFrame>
          <p:nvGraphicFramePr>
            <p:cNvPr id="41" name="Object 13"/>
            <p:cNvGraphicFramePr>
              <a:graphicFrameLocks noChangeAspect="1"/>
            </p:cNvGraphicFramePr>
            <p:nvPr/>
          </p:nvGraphicFramePr>
          <p:xfrm>
            <a:off x="624" y="960"/>
            <a:ext cx="2988" cy="690"/>
          </p:xfrm>
          <a:graphic>
            <a:graphicData uri="http://schemas.openxmlformats.org/presentationml/2006/ole">
              <mc:AlternateContent xmlns:mc="http://schemas.openxmlformats.org/markup-compatibility/2006">
                <mc:Choice xmlns:v="urn:schemas-microsoft-com:vml" Requires="v">
                  <p:oleObj spid="_x0000_s3313" name="Equation" r:id="rId9" imgW="2641600" imgH="609600" progId="Equation.3">
                    <p:embed/>
                  </p:oleObj>
                </mc:Choice>
                <mc:Fallback>
                  <p:oleObj name="Equation" r:id="rId9" imgW="2641600" imgH="609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4" y="960"/>
                          <a:ext cx="2988" cy="6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 Box 17"/>
            <p:cNvSpPr txBox="1">
              <a:spLocks noChangeArrowheads="1"/>
            </p:cNvSpPr>
            <p:nvPr/>
          </p:nvSpPr>
          <p:spPr bwMode="auto">
            <a:xfrm>
              <a:off x="3840" y="1152"/>
              <a:ext cx="17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zh-CN">
                  <a:ea typeface="宋体" pitchFamily="2" charset="-122"/>
                </a:rPr>
                <a:t>for an odd number of N</a:t>
              </a:r>
            </a:p>
          </p:txBody>
        </p:sp>
      </p:grpSp>
      <p:sp>
        <p:nvSpPr>
          <p:cNvPr id="31" name="Rectangle 30"/>
          <p:cNvSpPr/>
          <p:nvPr/>
        </p:nvSpPr>
        <p:spPr>
          <a:xfrm>
            <a:off x="1873885" y="4277180"/>
            <a:ext cx="5238101" cy="523220"/>
          </a:xfrm>
          <a:prstGeom prst="rect">
            <a:avLst/>
          </a:prstGeom>
        </p:spPr>
        <p:txBody>
          <a:bodyPr wrap="none">
            <a:spAutoFit/>
          </a:bodyPr>
          <a:lstStyle/>
          <a:p>
            <a:r>
              <a:rPr lang="en-US" sz="2800" dirty="0" smtClean="0"/>
              <a:t>Time-spectral coupling coefficients</a:t>
            </a:r>
            <a:endParaRPr lang="en-US" sz="2800" dirty="0"/>
          </a:p>
        </p:txBody>
      </p:sp>
    </p:spTree>
    <p:extLst>
      <p:ext uri="{BB962C8B-B14F-4D97-AF65-F5344CB8AC3E}">
        <p14:creationId xmlns:p14="http://schemas.microsoft.com/office/powerpoint/2010/main" val="411649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3"/>
          <p:cNvSpPr>
            <a:spLocks noGrp="1" noChangeArrowheads="1"/>
          </p:cNvSpPr>
          <p:nvPr>
            <p:ph idx="1"/>
          </p:nvPr>
        </p:nvSpPr>
        <p:spPr/>
        <p:txBody>
          <a:bodyPr>
            <a:noAutofit/>
          </a:bodyPr>
          <a:lstStyle/>
          <a:p>
            <a:pPr marL="342900" lvl="1" indent="-342900">
              <a:buClr>
                <a:schemeClr val="bg2"/>
              </a:buClr>
              <a:buSzPct val="90000"/>
              <a:buFont typeface="Wingdings" panose="05000000000000000000" pitchFamily="2" charset="2"/>
              <a:buChar char="Ø"/>
            </a:pPr>
            <a:r>
              <a:rPr lang="en-US" altLang="zh-CN" sz="3200" dirty="0" smtClean="0">
                <a:ea typeface="宋体" pitchFamily="2" charset="-122"/>
              </a:rPr>
              <a:t>Th</a:t>
            </a:r>
            <a:r>
              <a:rPr lang="en-US" altLang="zh-CN" sz="3200" dirty="0">
                <a:ea typeface="宋体" pitchFamily="2" charset="-122"/>
              </a:rPr>
              <a:t>e discrete equations </a:t>
            </a:r>
            <a:r>
              <a:rPr lang="en-US" altLang="zh-CN" sz="3200" dirty="0" smtClean="0">
                <a:ea typeface="宋体" pitchFamily="2" charset="-122"/>
              </a:rPr>
              <a:t>become:</a:t>
            </a:r>
            <a:endParaRPr lang="en-US" altLang="zh-CN" sz="3200" dirty="0">
              <a:ea typeface="宋体" pitchFamily="2" charset="-122"/>
            </a:endParaRPr>
          </a:p>
          <a:p>
            <a:pPr marL="342900" lvl="1" indent="-342900">
              <a:buClr>
                <a:schemeClr val="bg2"/>
              </a:buClr>
              <a:buSzPct val="90000"/>
              <a:buFont typeface="Wingdings" panose="05000000000000000000" pitchFamily="2" charset="2"/>
              <a:buChar char="Ø"/>
            </a:pPr>
            <a:endParaRPr lang="en-US" altLang="zh-CN" sz="3200" dirty="0" smtClean="0">
              <a:ea typeface="宋体" pitchFamily="2" charset="-122"/>
            </a:endParaRPr>
          </a:p>
          <a:p>
            <a:pPr marL="342900" lvl="1" indent="-342900">
              <a:buClr>
                <a:schemeClr val="bg2"/>
              </a:buClr>
              <a:buSzPct val="90000"/>
              <a:buFont typeface="Wingdings" panose="05000000000000000000" pitchFamily="2" charset="2"/>
              <a:buChar char="Ø"/>
            </a:pPr>
            <a:endParaRPr lang="en-US" altLang="zh-CN" sz="3200" dirty="0" smtClean="0">
              <a:ea typeface="宋体" pitchFamily="2" charset="-122"/>
            </a:endParaRPr>
          </a:p>
          <a:p>
            <a:pPr marL="0" lvl="1" indent="0">
              <a:buClr>
                <a:schemeClr val="bg2"/>
              </a:buClr>
              <a:buSzPct val="90000"/>
              <a:buNone/>
            </a:pPr>
            <a:endParaRPr lang="en-US" altLang="zh-CN" sz="2000" dirty="0" smtClean="0">
              <a:ea typeface="宋体" pitchFamily="2" charset="-122"/>
            </a:endParaRPr>
          </a:p>
          <a:p>
            <a:pPr marL="342900" lvl="1" indent="-342900">
              <a:buClr>
                <a:schemeClr val="bg2"/>
              </a:buClr>
              <a:buSzPct val="90000"/>
              <a:buFont typeface="Wingdings" panose="05000000000000000000" pitchFamily="2" charset="2"/>
              <a:buChar char="Ø"/>
            </a:pPr>
            <a:r>
              <a:rPr lang="en-US" altLang="zh-CN" sz="3200" dirty="0" smtClean="0">
                <a:ea typeface="宋体" pitchFamily="2" charset="-122"/>
              </a:rPr>
              <a:t>The time-spectral method </a:t>
            </a:r>
            <a:r>
              <a:rPr lang="en-US" altLang="zh-CN" sz="3200" dirty="0">
                <a:ea typeface="宋体" pitchFamily="2" charset="-122"/>
              </a:rPr>
              <a:t>may be implemented without any modifications to an existing spatial discretization, requiring only the addition of the temporal discretization coupling source </a:t>
            </a:r>
            <a:r>
              <a:rPr lang="en-US" altLang="zh-CN" sz="3200" dirty="0" smtClean="0">
                <a:ea typeface="宋体" pitchFamily="2" charset="-122"/>
              </a:rPr>
              <a:t>term</a:t>
            </a:r>
            <a:endParaRPr lang="en-US" altLang="zh-CN" sz="3200" dirty="0">
              <a:ea typeface="宋体" pitchFamily="2" charset="-122"/>
            </a:endParaRPr>
          </a:p>
        </p:txBody>
      </p:sp>
      <p:sp>
        <p:nvSpPr>
          <p:cNvPr id="3077" name="Rectangle 2"/>
          <p:cNvSpPr>
            <a:spLocks noGrp="1" noChangeArrowheads="1"/>
          </p:cNvSpPr>
          <p:nvPr>
            <p:ph type="title"/>
          </p:nvPr>
        </p:nvSpPr>
        <p:spPr/>
        <p:txBody>
          <a:bodyPr/>
          <a:lstStyle/>
          <a:p>
            <a:pPr eaLnBrk="1" hangingPunct="1"/>
            <a:r>
              <a:rPr lang="en-US" altLang="zh-CN" dirty="0" smtClean="0">
                <a:ea typeface="宋体" pitchFamily="2" charset="-122"/>
              </a:rPr>
              <a:t>Formulation: Time-spectral Method</a:t>
            </a:r>
          </a:p>
        </p:txBody>
      </p:sp>
      <p:graphicFrame>
        <p:nvGraphicFramePr>
          <p:cNvPr id="175123" name="Object 19"/>
          <p:cNvGraphicFramePr>
            <a:graphicFrameLocks noChangeAspect="1"/>
          </p:cNvGraphicFramePr>
          <p:nvPr>
            <p:extLst>
              <p:ext uri="{D42A27DB-BD31-4B8C-83A1-F6EECF244321}">
                <p14:modId xmlns:p14="http://schemas.microsoft.com/office/powerpoint/2010/main" val="3448611078"/>
              </p:ext>
            </p:extLst>
          </p:nvPr>
        </p:nvGraphicFramePr>
        <p:xfrm>
          <a:off x="1600200" y="2030569"/>
          <a:ext cx="5556250" cy="795337"/>
        </p:xfrm>
        <a:graphic>
          <a:graphicData uri="http://schemas.openxmlformats.org/presentationml/2006/ole">
            <mc:AlternateContent xmlns:mc="http://schemas.openxmlformats.org/markup-compatibility/2006">
              <mc:Choice xmlns:v="urn:schemas-microsoft-com:vml" Requires="v">
                <p:oleObj spid="_x0000_s4157" name="Equation" r:id="rId3" imgW="3124080" imgH="444240" progId="Equation.3">
                  <p:embed/>
                </p:oleObj>
              </mc:Choice>
              <mc:Fallback>
                <p:oleObj name="Equation" r:id="rId3" imgW="3124080" imgH="444240" progId="Equation.3">
                  <p:embed/>
                  <p:pic>
                    <p:nvPicPr>
                      <p:cNvPr id="0" name=""/>
                      <p:cNvPicPr>
                        <a:picLocks noChangeAspect="1" noChangeArrowheads="1"/>
                      </p:cNvPicPr>
                      <p:nvPr/>
                    </p:nvPicPr>
                    <p:blipFill>
                      <a:blip r:embed="rId4"/>
                      <a:srcRect/>
                      <a:stretch>
                        <a:fillRect/>
                      </a:stretch>
                    </p:blipFill>
                    <p:spPr bwMode="auto">
                      <a:xfrm>
                        <a:off x="1600200" y="2030569"/>
                        <a:ext cx="5556250" cy="795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710907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pPr marL="0" indent="0">
                  <a:buNone/>
                </a:pPr>
                <a:r>
                  <a:rPr lang="en-US" sz="2800" dirty="0" smtClean="0"/>
                  <a:t>Discretize the conserved variables in time element </a:t>
                </a:r>
                <a:r>
                  <a:rPr lang="en-US" sz="2800" i="1" dirty="0" smtClean="0"/>
                  <a:t>(m)</a:t>
                </a:r>
                <a:r>
                  <a:rPr lang="en-US" sz="2800" dirty="0" smtClean="0"/>
                  <a:t> as follows:</a:t>
                </a:r>
              </a:p>
              <a:p>
                <a:pPr marL="0" indent="0">
                  <a:buNone/>
                </a:pPr>
                <a:endParaRPr lang="en-US" sz="2800" dirty="0" smtClean="0"/>
              </a:p>
              <a:p>
                <a:pPr marL="0" indent="0">
                  <a:buNone/>
                </a:pPr>
                <a:r>
                  <a:rPr lang="en-US" sz="2800" dirty="0" smtClean="0"/>
                  <a:t>where </a:t>
                </a:r>
                <a14:m>
                  <m:oMath xmlns:m="http://schemas.openxmlformats.org/officeDocument/2006/math">
                    <m:sSub>
                      <m:sSubPr>
                        <m:ctrlPr>
                          <a:rPr lang="en-US" sz="2800" i="1" smtClean="0">
                            <a:latin typeface="Cambria Math"/>
                          </a:rPr>
                        </m:ctrlPr>
                      </m:sSubPr>
                      <m:e>
                        <m:r>
                          <a:rPr lang="en-US" sz="2800" i="1" smtClean="0">
                            <a:latin typeface="Cambria Math"/>
                            <a:ea typeface="Cambria Math"/>
                          </a:rPr>
                          <m:t>𝜓</m:t>
                        </m:r>
                      </m:e>
                      <m:sub>
                        <m:r>
                          <a:rPr lang="en-US" sz="2800" b="0" i="1" smtClean="0">
                            <a:latin typeface="Cambria Math"/>
                          </a:rPr>
                          <m:t>𝑘</m:t>
                        </m:r>
                      </m:sub>
                    </m:sSub>
                    <m:r>
                      <a:rPr lang="en-US" sz="2800" b="0" i="1" smtClean="0">
                        <a:latin typeface="Cambria Math"/>
                      </a:rPr>
                      <m:t>(</m:t>
                    </m:r>
                    <m:r>
                      <a:rPr lang="en-US" sz="2800" b="0" i="1" smtClean="0">
                        <a:latin typeface="Cambria Math"/>
                        <a:ea typeface="Cambria Math"/>
                      </a:rPr>
                      <m:t>𝜁</m:t>
                    </m:r>
                    <m:r>
                      <a:rPr lang="en-US" sz="2800" b="0" i="1" smtClean="0">
                        <a:latin typeface="Cambria Math"/>
                        <a:ea typeface="Cambria Math"/>
                      </a:rPr>
                      <m:t>)</m:t>
                    </m:r>
                  </m:oMath>
                </a14:m>
                <a:r>
                  <a:rPr lang="en-US" sz="2800" dirty="0" smtClean="0"/>
                  <a:t> is the </a:t>
                </a:r>
                <a:r>
                  <a:rPr lang="en-US" sz="2800" i="1" dirty="0" err="1" smtClean="0"/>
                  <a:t>k</a:t>
                </a:r>
                <a:r>
                  <a:rPr lang="en-US" sz="2800" dirty="0" err="1" smtClean="0"/>
                  <a:t>th</a:t>
                </a:r>
                <a:r>
                  <a:rPr lang="en-US" sz="2800" dirty="0" smtClean="0"/>
                  <a:t> Lagrange basis polynomial of degree </a:t>
                </a:r>
                <a:r>
                  <a:rPr lang="en-US" sz="2800" i="1" dirty="0" smtClean="0"/>
                  <a:t>N</a:t>
                </a:r>
                <a:r>
                  <a:rPr lang="en-US" sz="2800" dirty="0" smtClean="0"/>
                  <a:t>, as follows:</a:t>
                </a:r>
              </a:p>
              <a:p>
                <a:pPr marL="0" indent="0">
                  <a:buNone/>
                </a:pPr>
                <a:endParaRPr lang="en-US" sz="2800" dirty="0" smtClean="0"/>
              </a:p>
              <a:p>
                <a:pPr marL="0" indent="0">
                  <a:buNone/>
                </a:pPr>
                <a:r>
                  <a:rPr lang="en-US" sz="2800" dirty="0" smtClean="0"/>
                  <a:t>where </a:t>
                </a:r>
                <a14:m>
                  <m:oMath xmlns:m="http://schemas.openxmlformats.org/officeDocument/2006/math">
                    <m:sSub>
                      <m:sSubPr>
                        <m:ctrlPr>
                          <a:rPr lang="en-US" sz="2800" i="1" smtClean="0">
                            <a:latin typeface="Cambria Math"/>
                          </a:rPr>
                        </m:ctrlPr>
                      </m:sSubPr>
                      <m:e>
                        <m:r>
                          <a:rPr lang="en-US" sz="2800" i="1" smtClean="0">
                            <a:latin typeface="Cambria Math"/>
                            <a:ea typeface="Cambria Math"/>
                          </a:rPr>
                          <m:t>𝜁</m:t>
                        </m:r>
                      </m:e>
                      <m:sub>
                        <m:r>
                          <a:rPr lang="en-US" sz="2800" b="0" i="1" smtClean="0">
                            <a:latin typeface="Cambria Math"/>
                          </a:rPr>
                          <m:t>𝑘</m:t>
                        </m:r>
                      </m:sub>
                    </m:sSub>
                  </m:oMath>
                </a14:m>
                <a:r>
                  <a:rPr lang="en-US" sz="2800" dirty="0" smtClean="0"/>
                  <a:t> and </a:t>
                </a:r>
                <a14:m>
                  <m:oMath xmlns:m="http://schemas.openxmlformats.org/officeDocument/2006/math">
                    <m:sSub>
                      <m:sSubPr>
                        <m:ctrlPr>
                          <a:rPr lang="en-US" sz="2800" i="1">
                            <a:latin typeface="Cambria Math"/>
                          </a:rPr>
                        </m:ctrlPr>
                      </m:sSubPr>
                      <m:e>
                        <m:r>
                          <a:rPr lang="en-US" sz="2800" i="1">
                            <a:latin typeface="Cambria Math"/>
                            <a:ea typeface="Cambria Math"/>
                          </a:rPr>
                          <m:t>𝜁</m:t>
                        </m:r>
                      </m:e>
                      <m:sub>
                        <m:r>
                          <a:rPr lang="en-US" sz="2800" i="1" smtClean="0">
                            <a:latin typeface="Cambria Math"/>
                            <a:ea typeface="Cambria Math"/>
                          </a:rPr>
                          <m:t>𝜂</m:t>
                        </m:r>
                      </m:sub>
                    </m:sSub>
                  </m:oMath>
                </a14:m>
                <a:r>
                  <a:rPr lang="en-US" sz="2800" dirty="0" smtClean="0"/>
                  <a:t> are the </a:t>
                </a:r>
                <a14:m>
                  <m:oMath xmlns:m="http://schemas.openxmlformats.org/officeDocument/2006/math">
                    <m:r>
                      <a:rPr lang="en-US" sz="2800" i="1" smtClean="0">
                        <a:latin typeface="Cambria Math"/>
                        <a:ea typeface="Cambria Math"/>
                      </a:rPr>
                      <m:t>𝜁</m:t>
                    </m:r>
                  </m:oMath>
                </a14:m>
                <a:r>
                  <a:rPr lang="en-US" sz="2800" dirty="0" smtClean="0"/>
                  <a:t> locations of quadrature points </a:t>
                </a:r>
                <a14:m>
                  <m:oMath xmlns:m="http://schemas.openxmlformats.org/officeDocument/2006/math">
                    <m:r>
                      <a:rPr lang="en-US" sz="2800" b="0" i="1" smtClean="0">
                        <a:latin typeface="Cambria Math"/>
                      </a:rPr>
                      <m:t>𝑘</m:t>
                    </m:r>
                  </m:oMath>
                </a14:m>
                <a:r>
                  <a:rPr lang="en-US" sz="2800" dirty="0" smtClean="0"/>
                  <a:t> and </a:t>
                </a:r>
                <a14:m>
                  <m:oMath xmlns:m="http://schemas.openxmlformats.org/officeDocument/2006/math">
                    <m:r>
                      <a:rPr lang="en-US" sz="2800" i="1" smtClean="0">
                        <a:latin typeface="Cambria Math"/>
                        <a:ea typeface="Cambria Math"/>
                      </a:rPr>
                      <m:t>𝜂</m:t>
                    </m:r>
                  </m:oMath>
                </a14:m>
                <a:r>
                  <a:rPr lang="en-US" sz="2800" dirty="0" smtClean="0"/>
                  <a:t> with </a:t>
                </a:r>
                <a14:m>
                  <m:oMath xmlns:m="http://schemas.openxmlformats.org/officeDocument/2006/math">
                    <m:r>
                      <a:rPr lang="en-US" sz="2800" i="1" smtClean="0">
                        <a:latin typeface="Cambria Math"/>
                        <a:ea typeface="Cambria Math"/>
                      </a:rPr>
                      <m:t>𝜁</m:t>
                    </m:r>
                    <m:r>
                      <a:rPr lang="en-US" sz="2800" i="1" smtClean="0">
                        <a:latin typeface="Cambria Math"/>
                        <a:ea typeface="Cambria Math"/>
                      </a:rPr>
                      <m:t>∈</m:t>
                    </m:r>
                    <m:d>
                      <m:dPr>
                        <m:begChr m:val="["/>
                        <m:endChr m:val="]"/>
                        <m:ctrlPr>
                          <a:rPr lang="en-US" sz="2800" i="1" smtClean="0">
                            <a:latin typeface="Cambria Math"/>
                            <a:ea typeface="Cambria Math"/>
                          </a:rPr>
                        </m:ctrlPr>
                      </m:dPr>
                      <m:e>
                        <m:r>
                          <a:rPr lang="en-US" sz="2800" b="0" i="1" smtClean="0">
                            <a:latin typeface="Cambria Math"/>
                            <a:ea typeface="Cambria Math"/>
                          </a:rPr>
                          <m:t>−1,1</m:t>
                        </m:r>
                      </m:e>
                    </m:d>
                  </m:oMath>
                </a14:m>
                <a:r>
                  <a:rPr lang="en-US" sz="2800" dirty="0" smtClean="0"/>
                  <a:t>.  The transforms from </a:t>
                </a:r>
                <a14:m>
                  <m:oMath xmlns:m="http://schemas.openxmlformats.org/officeDocument/2006/math">
                    <m:r>
                      <a:rPr lang="en-US" sz="2800" b="0" i="1" smtClean="0">
                        <a:latin typeface="Cambria Math"/>
                        <a:ea typeface="Cambria Math"/>
                      </a:rPr>
                      <m:t>𝑡</m:t>
                    </m:r>
                  </m:oMath>
                </a14:m>
                <a:r>
                  <a:rPr lang="en-US" sz="2800" dirty="0" smtClean="0"/>
                  <a:t> to </a:t>
                </a:r>
                <a14:m>
                  <m:oMath xmlns:m="http://schemas.openxmlformats.org/officeDocument/2006/math">
                    <m:r>
                      <a:rPr lang="en-US" sz="2800" i="1">
                        <a:latin typeface="Cambria Math"/>
                        <a:ea typeface="Cambria Math"/>
                      </a:rPr>
                      <m:t>𝜁</m:t>
                    </m:r>
                  </m:oMath>
                </a14:m>
                <a:r>
                  <a:rPr lang="en-US" sz="2800" dirty="0" smtClean="0"/>
                  <a:t> and back are: </a:t>
                </a:r>
              </a:p>
              <a:p>
                <a:pPr marL="0" indent="0">
                  <a:buNone/>
                </a:pPr>
                <a:endParaRPr lang="en-US" i="1"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2"/>
                <a:stretch>
                  <a:fillRect l="-1481" t="-1271" r="-1407"/>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Formulation: SEMT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551" y="1568712"/>
            <a:ext cx="5166981" cy="10877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8197" y="3009814"/>
            <a:ext cx="4418603" cy="103967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510" y="5389383"/>
            <a:ext cx="6497038" cy="593405"/>
          </a:xfrm>
          <a:prstGeom prst="rect">
            <a:avLst/>
          </a:prstGeom>
        </p:spPr>
      </p:pic>
    </p:spTree>
    <p:extLst>
      <p:ext uri="{BB962C8B-B14F-4D97-AF65-F5344CB8AC3E}">
        <p14:creationId xmlns:p14="http://schemas.microsoft.com/office/powerpoint/2010/main" val="2787321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Content Placeholder 1"/>
              <p:cNvSpPr>
                <a:spLocks noGrp="1"/>
              </p:cNvSpPr>
              <p:nvPr>
                <p:ph idx="1"/>
              </p:nvPr>
            </p:nvSpPr>
            <p:spPr/>
            <p:txBody>
              <a:bodyPr>
                <a:normAutofit fontScale="85000" lnSpcReduction="10000"/>
              </a:bodyPr>
              <a:lstStyle/>
              <a:p>
                <a:pPr marL="0" indent="0">
                  <a:buNone/>
                </a:pPr>
                <a:r>
                  <a:rPr lang="en-US" sz="2800" dirty="0" smtClean="0"/>
                  <a:t>The Gauss-</a:t>
                </a:r>
                <a:r>
                  <a:rPr lang="en-US" sz="2800" dirty="0" err="1" smtClean="0"/>
                  <a:t>Lobatto</a:t>
                </a:r>
                <a:r>
                  <a:rPr lang="en-US" sz="2800" dirty="0" smtClean="0"/>
                  <a:t> quadrature points and rule is used.  The conserved variables are substituted into the Euler equations and minimized using the </a:t>
                </a:r>
              </a:p>
              <a:p>
                <a:pPr marL="0" indent="0">
                  <a:buNone/>
                </a:pPr>
                <a:r>
                  <a:rPr lang="en-US" sz="2800" dirty="0" err="1" smtClean="0"/>
                  <a:t>Bubnov-Galerkin</a:t>
                </a:r>
                <a:r>
                  <a:rPr lang="en-US" sz="2800" dirty="0" smtClean="0"/>
                  <a:t> method:</a:t>
                </a:r>
              </a:p>
              <a:p>
                <a:pPr marL="0" indent="0">
                  <a:buNone/>
                </a:pPr>
                <a:endParaRPr lang="en-US" sz="2800" dirty="0"/>
              </a:p>
              <a:p>
                <a:pPr marL="0" indent="0">
                  <a:buNone/>
                </a:pPr>
                <a:endParaRPr lang="en-US" sz="2800" dirty="0" smtClean="0"/>
              </a:p>
              <a:p>
                <a:pPr marL="0" indent="0">
                  <a:buNone/>
                </a:pPr>
                <a:r>
                  <a:rPr lang="en-US" sz="2800" dirty="0" smtClean="0"/>
                  <a:t>where </a:t>
                </a:r>
                <a14:m>
                  <m:oMath xmlns:m="http://schemas.openxmlformats.org/officeDocument/2006/math">
                    <m:r>
                      <m:rPr>
                        <m:sty m:val="p"/>
                      </m:rPr>
                      <a:rPr lang="el-GR" sz="2800" b="0" i="1" smtClean="0">
                        <a:latin typeface="Cambria Math"/>
                        <a:ea typeface="Cambria Math"/>
                      </a:rPr>
                      <m:t>ν</m:t>
                    </m:r>
                    <m:r>
                      <a:rPr lang="en-US" sz="2800" b="0" i="0" smtClean="0">
                        <a:latin typeface="Cambria Math"/>
                        <a:ea typeface="Cambria Math"/>
                      </a:rPr>
                      <m:t>(</m:t>
                    </m:r>
                    <m:r>
                      <m:rPr>
                        <m:sty m:val="p"/>
                      </m:rPr>
                      <a:rPr lang="el-GR" sz="2800" b="0" i="1" smtClean="0">
                        <a:latin typeface="Cambria Math"/>
                        <a:ea typeface="Cambria Math"/>
                      </a:rPr>
                      <m:t>ζ</m:t>
                    </m:r>
                    <m:r>
                      <a:rPr lang="en-US" sz="2800" b="0" i="1" smtClean="0">
                        <a:latin typeface="Cambria Math"/>
                        <a:ea typeface="Cambria Math"/>
                      </a:rPr>
                      <m:t>)</m:t>
                    </m:r>
                    <m:r>
                      <a:rPr lang="en-US" sz="2800" b="0" i="0" smtClean="0">
                        <a:latin typeface="Cambria Math"/>
                      </a:rPr>
                      <m:t>=</m:t>
                    </m:r>
                    <m:sSub>
                      <m:sSubPr>
                        <m:ctrlPr>
                          <a:rPr lang="en-US" sz="2800" i="1" smtClean="0">
                            <a:latin typeface="Cambria Math"/>
                          </a:rPr>
                        </m:ctrlPr>
                      </m:sSubPr>
                      <m:e>
                        <m:r>
                          <a:rPr lang="en-US" sz="2800" i="1" smtClean="0">
                            <a:latin typeface="Cambria Math"/>
                            <a:ea typeface="Cambria Math"/>
                          </a:rPr>
                          <m:t>𝜓</m:t>
                        </m:r>
                      </m:e>
                      <m:sub>
                        <m:r>
                          <a:rPr lang="en-US" sz="2800" b="0" i="1" smtClean="0">
                            <a:latin typeface="Cambria Math"/>
                          </a:rPr>
                          <m:t>𝑝</m:t>
                        </m:r>
                      </m:sub>
                    </m:sSub>
                    <m:r>
                      <a:rPr lang="en-US" sz="2800" b="0" i="1" smtClean="0">
                        <a:latin typeface="Cambria Math"/>
                      </a:rPr>
                      <m:t>(</m:t>
                    </m:r>
                    <m:r>
                      <a:rPr lang="en-US" sz="2800" b="0" i="1" smtClean="0">
                        <a:latin typeface="Cambria Math"/>
                        <a:ea typeface="Cambria Math"/>
                      </a:rPr>
                      <m:t>𝜁</m:t>
                    </m:r>
                    <m:r>
                      <a:rPr lang="en-US" sz="2800" b="0" i="1" smtClean="0">
                        <a:latin typeface="Cambria Math"/>
                        <a:ea typeface="Cambria Math"/>
                      </a:rPr>
                      <m:t>)</m:t>
                    </m:r>
                  </m:oMath>
                </a14:m>
                <a:r>
                  <a:rPr lang="en-US" sz="2800" dirty="0" smtClean="0"/>
                  <a:t> is a weight function.  Integrating the above by parts, the following is obtained:</a:t>
                </a:r>
              </a:p>
              <a:p>
                <a:pPr marL="0" indent="0">
                  <a:buNone/>
                </a:pPr>
                <a:endParaRPr lang="en-US" sz="2800" dirty="0" smtClean="0"/>
              </a:p>
              <a:p>
                <a:pPr marL="0" indent="0">
                  <a:buNone/>
                </a:pPr>
                <a:endParaRPr lang="en-US" sz="2800" dirty="0" smtClean="0"/>
              </a:p>
              <a:p>
                <a:pPr marL="0" indent="0">
                  <a:buNone/>
                </a:pPr>
                <a:r>
                  <a:rPr lang="en-US" sz="2800" dirty="0"/>
                  <a:t>w</a:t>
                </a:r>
                <a:r>
                  <a:rPr lang="en-US" sz="2800" dirty="0" smtClean="0"/>
                  <a:t>hich is then integrated using the Gauss-</a:t>
                </a:r>
                <a:r>
                  <a:rPr lang="en-US" sz="2800" dirty="0" err="1" smtClean="0"/>
                  <a:t>Lobatto</a:t>
                </a:r>
                <a:r>
                  <a:rPr lang="en-US" sz="2800" dirty="0" smtClean="0"/>
                  <a:t> quadrature rule to obtain the </a:t>
                </a:r>
                <a:r>
                  <a:rPr lang="en-US" sz="2800" dirty="0" smtClean="0"/>
                  <a:t>equation </a:t>
                </a:r>
                <a:r>
                  <a:rPr lang="en-US" sz="2800" dirty="0" smtClean="0"/>
                  <a:t>on the next slide:</a:t>
                </a:r>
              </a:p>
              <a:p>
                <a:pPr marL="0" indent="0">
                  <a:buNone/>
                </a:pPr>
                <a:endParaRPr lang="en-US" i="1" dirty="0"/>
              </a:p>
            </p:txBody>
          </p:sp>
        </mc:Choice>
        <mc:Fallback>
          <p:sp>
            <p:nvSpPr>
              <p:cNvPr id="2" name="Content Placeholder 1"/>
              <p:cNvSpPr>
                <a:spLocks noGrp="1" noRot="1" noChangeAspect="1" noMove="1" noResize="1" noEditPoints="1" noAdjustHandles="1" noChangeArrowheads="1" noChangeShapeType="1" noTextEdit="1"/>
              </p:cNvSpPr>
              <p:nvPr>
                <p:ph idx="1"/>
              </p:nvPr>
            </p:nvSpPr>
            <p:spPr>
              <a:blipFill rotWithShape="1">
                <a:blip r:embed="rId2"/>
                <a:stretch>
                  <a:fillRect l="-1111" t="-1652"/>
                </a:stretch>
              </a:blipFill>
            </p:spPr>
            <p:txBody>
              <a:bodyPr/>
              <a:lstStyle/>
              <a:p>
                <a:r>
                  <a:rPr lang="en-US">
                    <a:noFill/>
                  </a:rPr>
                  <a:t> </a:t>
                </a:r>
              </a:p>
            </p:txBody>
          </p:sp>
        </mc:Fallback>
      </mc:AlternateContent>
      <p:sp>
        <p:nvSpPr>
          <p:cNvPr id="3" name="Title 2"/>
          <p:cNvSpPr>
            <a:spLocks noGrp="1"/>
          </p:cNvSpPr>
          <p:nvPr>
            <p:ph type="title"/>
          </p:nvPr>
        </p:nvSpPr>
        <p:spPr/>
        <p:txBody>
          <a:bodyPr/>
          <a:lstStyle/>
          <a:p>
            <a:r>
              <a:rPr lang="en-US" dirty="0" smtClean="0"/>
              <a:t>Formulation: SEMT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331" y="2572333"/>
            <a:ext cx="5302643" cy="7255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129141"/>
            <a:ext cx="7926799" cy="702653"/>
          </a:xfrm>
          <a:prstGeom prst="rect">
            <a:avLst/>
          </a:prstGeom>
        </p:spPr>
      </p:pic>
    </p:spTree>
    <p:extLst>
      <p:ext uri="{BB962C8B-B14F-4D97-AF65-F5344CB8AC3E}">
        <p14:creationId xmlns:p14="http://schemas.microsoft.com/office/powerpoint/2010/main" val="1938244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3235" y="961901"/>
            <a:ext cx="6574322" cy="1682642"/>
          </a:xfrm>
        </p:spPr>
      </p:pic>
      <p:sp>
        <p:nvSpPr>
          <p:cNvPr id="3" name="Title 2"/>
          <p:cNvSpPr>
            <a:spLocks noGrp="1"/>
          </p:cNvSpPr>
          <p:nvPr>
            <p:ph type="title"/>
          </p:nvPr>
        </p:nvSpPr>
        <p:spPr/>
        <p:txBody>
          <a:bodyPr/>
          <a:lstStyle/>
          <a:p>
            <a:r>
              <a:rPr lang="en-US" dirty="0" smtClean="0"/>
              <a:t>Formulation: SEMT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594" y="4107976"/>
            <a:ext cx="3278778" cy="17950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2644543"/>
            <a:ext cx="6611663" cy="1914394"/>
          </a:xfrm>
          <a:prstGeom prst="rect">
            <a:avLst/>
          </a:prstGeom>
        </p:spPr>
      </p:pic>
    </p:spTree>
    <p:extLst>
      <p:ext uri="{BB962C8B-B14F-4D97-AF65-F5344CB8AC3E}">
        <p14:creationId xmlns:p14="http://schemas.microsoft.com/office/powerpoint/2010/main" val="23140648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Formulation: Backward-only SEMT</a:t>
            </a:r>
            <a:endParaRPr lang="en-US" dirty="0"/>
          </a:p>
        </p:txBody>
      </p:sp>
      <mc:AlternateContent xmlns:mc="http://schemas.openxmlformats.org/markup-compatibility/2006" xmlns:a14="http://schemas.microsoft.com/office/drawing/2010/main">
        <mc:Choice Requires="a14">
          <p:sp>
            <p:nvSpPr>
              <p:cNvPr id="10" name="Content Placeholder 9"/>
              <p:cNvSpPr>
                <a:spLocks noGrp="1"/>
              </p:cNvSpPr>
              <p:nvPr>
                <p:ph idx="1"/>
              </p:nvPr>
            </p:nvSpPr>
            <p:spPr/>
            <p:txBody>
              <a:bodyPr>
                <a:normAutofit/>
              </a:bodyPr>
              <a:lstStyle/>
              <a:p>
                <a:r>
                  <a:rPr lang="en-US" sz="2800" dirty="0" smtClean="0"/>
                  <a:t>Each spectral element in time is treated as an initial value problem with its initial condition given by the end point of the previous element.  </a:t>
                </a:r>
              </a:p>
              <a:p>
                <a:r>
                  <a:rPr lang="en-US" sz="2800" dirty="0" smtClean="0"/>
                  <a:t>The </a:t>
                </a:r>
                <a14:m>
                  <m:oMath xmlns:m="http://schemas.openxmlformats.org/officeDocument/2006/math">
                    <m:sSup>
                      <m:sSupPr>
                        <m:ctrlPr>
                          <a:rPr lang="en-US" sz="2800" i="1" smtClean="0">
                            <a:latin typeface="Cambria Math"/>
                          </a:rPr>
                        </m:ctrlPr>
                      </m:sSupPr>
                      <m:e>
                        <m:bar>
                          <m:barPr>
                            <m:ctrlPr>
                              <a:rPr lang="en-US" sz="2800" i="1" smtClean="0">
                                <a:latin typeface="Cambria Math"/>
                              </a:rPr>
                            </m:ctrlPr>
                          </m:barPr>
                          <m:e>
                            <m:r>
                              <m:rPr>
                                <m:sty m:val="p"/>
                              </m:rPr>
                              <a:rPr lang="el-GR" sz="2800" i="1" smtClean="0">
                                <a:latin typeface="Cambria Math"/>
                                <a:ea typeface="Cambria Math"/>
                              </a:rPr>
                              <m:t>Ψ</m:t>
                            </m:r>
                          </m:e>
                        </m:bar>
                      </m:e>
                      <m:sup>
                        <m:r>
                          <a:rPr lang="en-US" sz="2800" b="0" i="1" smtClean="0">
                            <a:latin typeface="Cambria Math"/>
                          </a:rPr>
                          <m:t>(</m:t>
                        </m:r>
                        <m:r>
                          <a:rPr lang="en-US" sz="2800" b="0" i="1" smtClean="0">
                            <a:latin typeface="Cambria Math"/>
                          </a:rPr>
                          <m:t>𝑚</m:t>
                        </m:r>
                        <m:r>
                          <a:rPr lang="en-US" sz="2800" b="0" i="1" smtClean="0">
                            <a:latin typeface="Cambria Math"/>
                          </a:rPr>
                          <m:t>)</m:t>
                        </m:r>
                      </m:sup>
                    </m:sSup>
                  </m:oMath>
                </a14:m>
                <a:r>
                  <a:rPr lang="en-US" sz="2800" dirty="0" smtClean="0"/>
                  <a:t> matrix is modified as follows to account for the initial value:</a:t>
                </a:r>
                <a:endParaRPr lang="en-US" sz="2800" dirty="0"/>
              </a:p>
            </p:txBody>
          </p:sp>
        </mc:Choice>
        <mc:Fallback xmlns="">
          <p:sp>
            <p:nvSpPr>
              <p:cNvPr id="10" name="Content Placeholder 9"/>
              <p:cNvSpPr>
                <a:spLocks noGrp="1" noRot="1" noChangeAspect="1" noMove="1" noResize="1" noEditPoints="1" noAdjustHandles="1" noChangeArrowheads="1" noChangeShapeType="1" noTextEdit="1"/>
              </p:cNvSpPr>
              <p:nvPr>
                <p:ph idx="1"/>
              </p:nvPr>
            </p:nvSpPr>
            <p:spPr>
              <a:blipFill rotWithShape="1">
                <a:blip r:embed="rId2"/>
                <a:stretch>
                  <a:fillRect l="-1037" t="-1271"/>
                </a:stretch>
              </a:blipFill>
            </p:spPr>
            <p:txBody>
              <a:bodyPr/>
              <a:lstStyle/>
              <a:p>
                <a:r>
                  <a:rPr lang="en-US">
                    <a:noFill/>
                  </a:rPr>
                  <a:t> </a:t>
                </a:r>
              </a:p>
            </p:txBody>
          </p:sp>
        </mc:Fallback>
      </mc:AlternateContent>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78" y="3474720"/>
            <a:ext cx="7652018" cy="2233748"/>
          </a:xfrm>
          <a:prstGeom prst="rect">
            <a:avLst/>
          </a:prstGeom>
        </p:spPr>
      </p:pic>
    </p:spTree>
    <p:extLst>
      <p:ext uri="{BB962C8B-B14F-4D97-AF65-F5344CB8AC3E}">
        <p14:creationId xmlns:p14="http://schemas.microsoft.com/office/powerpoint/2010/main" val="8062261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p:txBody>
          <a:bodyPr>
            <a:normAutofit/>
          </a:bodyPr>
          <a:lstStyle/>
          <a:p>
            <a:pPr eaLnBrk="1" hangingPunct="1"/>
            <a:r>
              <a:rPr lang="en-US" altLang="zh-CN" sz="2800" b="1" dirty="0" smtClean="0">
                <a:ea typeface="宋体" pitchFamily="2" charset="-122"/>
              </a:rPr>
              <a:t>Introduction </a:t>
            </a:r>
            <a:r>
              <a:rPr lang="en-US" altLang="zh-CN" sz="2800" b="1" dirty="0" smtClean="0">
                <a:solidFill>
                  <a:schemeClr val="tx2"/>
                </a:solidFill>
                <a:ea typeface="宋体" pitchFamily="2" charset="-122"/>
              </a:rPr>
              <a:t>(Presented)</a:t>
            </a:r>
          </a:p>
          <a:p>
            <a:pPr eaLnBrk="1" hangingPunct="1"/>
            <a:r>
              <a:rPr lang="en-US" altLang="zh-CN" sz="2800" b="1" dirty="0" smtClean="0">
                <a:ea typeface="宋体" pitchFamily="2" charset="-122"/>
              </a:rPr>
              <a:t>The Discretization of the Euler Equations</a:t>
            </a:r>
          </a:p>
          <a:p>
            <a:pPr lvl="1"/>
            <a:r>
              <a:rPr lang="en-US" altLang="zh-CN" sz="2400" b="1" dirty="0" smtClean="0">
                <a:ea typeface="宋体" pitchFamily="2" charset="-122"/>
              </a:rPr>
              <a:t>Governing Equations </a:t>
            </a:r>
            <a:r>
              <a:rPr lang="en-US" altLang="zh-CN" sz="2400" b="1" dirty="0" smtClean="0">
                <a:solidFill>
                  <a:schemeClr val="tx2"/>
                </a:solidFill>
                <a:ea typeface="宋体" pitchFamily="2" charset="-122"/>
              </a:rPr>
              <a:t>(Presented)</a:t>
            </a:r>
          </a:p>
          <a:p>
            <a:pPr lvl="1"/>
            <a:r>
              <a:rPr lang="en-US" altLang="zh-CN" sz="2400" b="1" dirty="0" smtClean="0">
                <a:ea typeface="宋体" pitchFamily="2" charset="-122"/>
              </a:rPr>
              <a:t>Spatial Discretization</a:t>
            </a:r>
          </a:p>
          <a:p>
            <a:pPr lvl="1"/>
            <a:r>
              <a:rPr lang="en-US" altLang="zh-CN" sz="2400" b="1" dirty="0" smtClean="0">
                <a:ea typeface="宋体" pitchFamily="2" charset="-122"/>
              </a:rPr>
              <a:t>Temporal </a:t>
            </a:r>
            <a:r>
              <a:rPr lang="en-US" altLang="zh-CN" sz="2400" b="1" dirty="0" err="1" smtClean="0">
                <a:ea typeface="宋体" pitchFamily="2" charset="-122"/>
              </a:rPr>
              <a:t>Discretizations</a:t>
            </a:r>
            <a:endParaRPr lang="en-US" altLang="zh-CN" sz="2400" b="1" dirty="0" smtClean="0">
              <a:ea typeface="宋体" pitchFamily="2" charset="-122"/>
            </a:endParaRPr>
          </a:p>
          <a:p>
            <a:pPr lvl="2"/>
            <a:r>
              <a:rPr lang="en-US" altLang="zh-CN" sz="2000" b="1" dirty="0" smtClean="0">
                <a:ea typeface="宋体" pitchFamily="2" charset="-122"/>
              </a:rPr>
              <a:t>Time-implicit Method (BDF2) </a:t>
            </a:r>
            <a:r>
              <a:rPr lang="en-US" altLang="zh-CN" sz="2000" b="1" dirty="0" smtClean="0">
                <a:solidFill>
                  <a:schemeClr val="tx2"/>
                </a:solidFill>
                <a:ea typeface="宋体" pitchFamily="2" charset="-122"/>
              </a:rPr>
              <a:t>(Presented)</a:t>
            </a:r>
          </a:p>
          <a:p>
            <a:pPr lvl="2"/>
            <a:r>
              <a:rPr lang="en-US" altLang="zh-CN" sz="2000" b="1" dirty="0" smtClean="0">
                <a:ea typeface="宋体" pitchFamily="2" charset="-122"/>
              </a:rPr>
              <a:t>Time-spectral Method (TS) </a:t>
            </a:r>
            <a:r>
              <a:rPr lang="en-US" altLang="zh-CN" sz="2000" b="1" dirty="0" smtClean="0">
                <a:solidFill>
                  <a:schemeClr val="tx2"/>
                </a:solidFill>
                <a:ea typeface="宋体" pitchFamily="2" charset="-122"/>
              </a:rPr>
              <a:t>(Presented)</a:t>
            </a:r>
          </a:p>
          <a:p>
            <a:pPr lvl="2"/>
            <a:r>
              <a:rPr lang="en-US" altLang="zh-CN" sz="2000" b="1" dirty="0" smtClean="0">
                <a:ea typeface="宋体" pitchFamily="2" charset="-122"/>
              </a:rPr>
              <a:t>Quasi-periodic Time-spectral Method (BDFTS)</a:t>
            </a:r>
          </a:p>
          <a:p>
            <a:pPr lvl="2"/>
            <a:r>
              <a:rPr lang="en-US" altLang="zh-CN" sz="2000" b="1" dirty="0" smtClean="0">
                <a:ea typeface="宋体" pitchFamily="2" charset="-122"/>
              </a:rPr>
              <a:t>Spectral Element Method in Time (SEMT) </a:t>
            </a:r>
            <a:r>
              <a:rPr lang="en-US" altLang="zh-CN" sz="2000" b="1" dirty="0" smtClean="0">
                <a:solidFill>
                  <a:schemeClr val="tx2"/>
                </a:solidFill>
                <a:ea typeface="宋体" pitchFamily="2" charset="-122"/>
              </a:rPr>
              <a:t>(Presented)</a:t>
            </a:r>
            <a:endParaRPr lang="en-US" altLang="zh-CN" sz="2400" b="1" dirty="0" smtClean="0">
              <a:solidFill>
                <a:schemeClr val="tx2"/>
              </a:solidFill>
              <a:ea typeface="宋体" pitchFamily="2" charset="-122"/>
            </a:endParaRPr>
          </a:p>
          <a:p>
            <a:pPr eaLnBrk="1" hangingPunct="1"/>
            <a:r>
              <a:rPr lang="en-US" altLang="zh-CN" sz="2800" b="1" dirty="0" smtClean="0">
                <a:ea typeface="宋体" pitchFamily="2" charset="-122"/>
              </a:rPr>
              <a:t>Structural Equations </a:t>
            </a:r>
            <a:r>
              <a:rPr lang="en-US" altLang="zh-CN" sz="2800" b="1" dirty="0" smtClean="0">
                <a:solidFill>
                  <a:schemeClr val="tx2"/>
                </a:solidFill>
                <a:ea typeface="宋体" pitchFamily="2" charset="-122"/>
              </a:rPr>
              <a:t>(Presented)</a:t>
            </a:r>
          </a:p>
        </p:txBody>
      </p:sp>
      <p:sp>
        <p:nvSpPr>
          <p:cNvPr id="19459"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Summary of the Thesis</a:t>
            </a:r>
          </a:p>
        </p:txBody>
      </p:sp>
    </p:spTree>
    <p:extLst>
      <p:ext uri="{BB962C8B-B14F-4D97-AF65-F5344CB8AC3E}">
        <p14:creationId xmlns:p14="http://schemas.microsoft.com/office/powerpoint/2010/main" val="297528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5107" name="Rectangle 3"/>
              <p:cNvSpPr>
                <a:spLocks noGrp="1" noChangeArrowheads="1"/>
              </p:cNvSpPr>
              <p:nvPr>
                <p:ph idx="1"/>
              </p:nvPr>
            </p:nvSpPr>
            <p:spPr/>
            <p:txBody>
              <a:bodyPr>
                <a:normAutofit/>
              </a:bodyPr>
              <a:lstStyle/>
              <a:p>
                <a:pPr eaLnBrk="1" hangingPunct="1"/>
                <a:r>
                  <a:rPr lang="en-US" altLang="zh-CN" sz="2800" dirty="0" smtClean="0">
                    <a:ea typeface="宋体" pitchFamily="2" charset="-122"/>
                  </a:rPr>
                  <a:t>Stability of the Time-spectral Method</a:t>
                </a:r>
              </a:p>
              <a:p>
                <a:pPr lvl="1" eaLnBrk="1" hangingPunct="1"/>
                <a:r>
                  <a:rPr lang="en-US" altLang="zh-CN" sz="2000" dirty="0" smtClean="0">
                    <a:ea typeface="宋体" pitchFamily="2" charset="-122"/>
                  </a:rPr>
                  <a:t>The time-spectral system of equations  can be solved in the common way by adding a pseudo-time term</a:t>
                </a:r>
              </a:p>
              <a:p>
                <a:pPr marL="344487" lvl="1" indent="0">
                  <a:buNone/>
                </a:pPr>
                <a14:m>
                  <m:oMathPara xmlns:m="http://schemas.openxmlformats.org/officeDocument/2006/math">
                    <m:oMathParaPr>
                      <m:jc m:val="centerGroup"/>
                    </m:oMathParaPr>
                    <m:oMath xmlns:m="http://schemas.openxmlformats.org/officeDocument/2006/math">
                      <m:f>
                        <m:fPr>
                          <m:ctrlPr>
                            <a:rPr lang="en-US" altLang="zh-CN" sz="2000" i="1" smtClean="0">
                              <a:latin typeface="Cambria Math"/>
                              <a:ea typeface="宋体" pitchFamily="2" charset="-122"/>
                            </a:rPr>
                          </m:ctrlPr>
                        </m:fPr>
                        <m:num>
                          <m:r>
                            <a:rPr lang="zh-CN" altLang="en-US" sz="2000" i="1" smtClean="0">
                              <a:latin typeface="Cambria Math"/>
                              <a:ea typeface="宋体" pitchFamily="2" charset="-122"/>
                            </a:rPr>
                            <m:t>𝜕</m:t>
                          </m:r>
                        </m:num>
                        <m:den>
                          <m:r>
                            <a:rPr lang="zh-CN" altLang="en-US" sz="2000" i="1" smtClean="0">
                              <a:latin typeface="Cambria Math"/>
                              <a:ea typeface="宋体" pitchFamily="2" charset="-122"/>
                            </a:rPr>
                            <m:t>𝜕𝜏</m:t>
                          </m:r>
                        </m:den>
                      </m:f>
                      <m:d>
                        <m:dPr>
                          <m:ctrlPr>
                            <a:rPr lang="en-US" altLang="zh-CN" sz="2000" i="1" smtClean="0">
                              <a:latin typeface="Cambria Math"/>
                              <a:ea typeface="宋体" pitchFamily="2" charset="-122"/>
                            </a:rPr>
                          </m:ctrlPr>
                        </m:dPr>
                        <m:e>
                          <m:sSup>
                            <m:sSupPr>
                              <m:ctrlPr>
                                <a:rPr lang="en-US" altLang="zh-CN" sz="2000" i="1" smtClean="0">
                                  <a:latin typeface="Cambria Math"/>
                                  <a:ea typeface="宋体" pitchFamily="2" charset="-122"/>
                                </a:rPr>
                              </m:ctrlPr>
                            </m:sSupPr>
                            <m:e>
                              <m:r>
                                <a:rPr lang="en-US" altLang="zh-CN" sz="2000" b="0" i="1" smtClean="0">
                                  <a:latin typeface="Cambria Math"/>
                                  <a:ea typeface="宋体" pitchFamily="2" charset="-122"/>
                                </a:rPr>
                                <m:t>𝑉</m:t>
                              </m:r>
                            </m:e>
                            <m:sup>
                              <m:r>
                                <a:rPr lang="en-US" altLang="zh-CN" sz="2000" b="0" i="1" smtClean="0">
                                  <a:latin typeface="Cambria Math"/>
                                  <a:ea typeface="宋体" pitchFamily="2" charset="-122"/>
                                </a:rPr>
                                <m:t>𝑛</m:t>
                              </m:r>
                            </m:sup>
                          </m:sSup>
                          <m:sSup>
                            <m:sSupPr>
                              <m:ctrlPr>
                                <a:rPr lang="en-US" altLang="zh-CN" sz="2000" i="1" smtClean="0">
                                  <a:latin typeface="Cambria Math"/>
                                  <a:ea typeface="宋体" pitchFamily="2" charset="-122"/>
                                </a:rPr>
                              </m:ctrlPr>
                            </m:sSupPr>
                            <m:e>
                              <m:r>
                                <a:rPr lang="en-US" altLang="zh-CN" sz="2000" b="1" i="1" smtClean="0">
                                  <a:latin typeface="Cambria Math"/>
                                  <a:ea typeface="宋体" pitchFamily="2" charset="-122"/>
                                </a:rPr>
                                <m:t>𝑼</m:t>
                              </m:r>
                            </m:e>
                            <m:sup>
                              <m:r>
                                <a:rPr lang="en-US" altLang="zh-CN" sz="2000" b="0" i="1" smtClean="0">
                                  <a:latin typeface="Cambria Math"/>
                                  <a:ea typeface="宋体" pitchFamily="2" charset="-122"/>
                                </a:rPr>
                                <m:t>𝑛</m:t>
                              </m:r>
                            </m:sup>
                          </m:sSup>
                        </m:e>
                      </m:d>
                      <m:r>
                        <a:rPr lang="en-US" altLang="zh-CN" sz="2000" b="0" i="1" smtClean="0">
                          <a:latin typeface="Cambria Math"/>
                          <a:ea typeface="宋体" pitchFamily="2" charset="-122"/>
                        </a:rPr>
                        <m:t>+</m:t>
                      </m:r>
                      <m:nary>
                        <m:naryPr>
                          <m:chr m:val="∑"/>
                          <m:ctrlPr>
                            <a:rPr lang="en-US" altLang="zh-CN" sz="2000" b="0" i="1" smtClean="0">
                              <a:latin typeface="Cambria Math"/>
                              <a:ea typeface="宋体" pitchFamily="2" charset="-122"/>
                            </a:rPr>
                          </m:ctrlPr>
                        </m:naryPr>
                        <m:sub>
                          <m:r>
                            <m:rPr>
                              <m:brk m:alnAt="23"/>
                            </m:rPr>
                            <a:rPr lang="en-US" altLang="zh-CN" sz="2000" b="0" i="1" smtClean="0">
                              <a:latin typeface="Cambria Math"/>
                              <a:ea typeface="宋体" pitchFamily="2" charset="-122"/>
                            </a:rPr>
                            <m:t>𝑗</m:t>
                          </m:r>
                          <m:r>
                            <a:rPr lang="en-US" altLang="zh-CN" sz="2000" b="0" i="1" smtClean="0">
                              <a:latin typeface="Cambria Math"/>
                              <a:ea typeface="宋体" pitchFamily="2" charset="-122"/>
                            </a:rPr>
                            <m:t>=0</m:t>
                          </m:r>
                        </m:sub>
                        <m:sup>
                          <m:r>
                            <a:rPr lang="en-US" altLang="zh-CN" sz="2000" b="0" i="1" smtClean="0">
                              <a:latin typeface="Cambria Math"/>
                              <a:ea typeface="宋体" pitchFamily="2" charset="-122"/>
                            </a:rPr>
                            <m:t>𝑁</m:t>
                          </m:r>
                          <m:r>
                            <a:rPr lang="en-US" altLang="zh-CN" sz="2000" b="0" i="1" smtClean="0">
                              <a:latin typeface="Cambria Math"/>
                              <a:ea typeface="宋体" pitchFamily="2" charset="-122"/>
                            </a:rPr>
                            <m:t>−1</m:t>
                          </m:r>
                        </m:sup>
                        <m:e>
                          <m:sSup>
                            <m:sSupPr>
                              <m:ctrlPr>
                                <a:rPr lang="en-US" altLang="zh-CN" sz="2000" b="0" i="1" smtClean="0">
                                  <a:latin typeface="Cambria Math"/>
                                  <a:ea typeface="宋体" pitchFamily="2" charset="-122"/>
                                </a:rPr>
                              </m:ctrlPr>
                            </m:sSupPr>
                            <m:e>
                              <m:sSub>
                                <m:sSubPr>
                                  <m:ctrlPr>
                                    <a:rPr lang="en-US" altLang="zh-CN" sz="2000" b="0" i="1" smtClean="0">
                                      <a:latin typeface="Cambria Math"/>
                                      <a:ea typeface="宋体" pitchFamily="2" charset="-122"/>
                                    </a:rPr>
                                  </m:ctrlPr>
                                </m:sSubPr>
                                <m:e>
                                  <m:r>
                                    <a:rPr lang="en-US" altLang="zh-CN" sz="2000" b="0" i="1" smtClean="0">
                                      <a:latin typeface="Cambria Math"/>
                                      <a:ea typeface="宋体" pitchFamily="2" charset="-122"/>
                                    </a:rPr>
                                    <m:t>𝑑</m:t>
                                  </m:r>
                                </m:e>
                                <m:sub>
                                  <m:r>
                                    <a:rPr lang="en-US" altLang="zh-CN" sz="2000" b="0" i="1" smtClean="0">
                                      <a:latin typeface="Cambria Math"/>
                                      <a:ea typeface="宋体" pitchFamily="2" charset="-122"/>
                                    </a:rPr>
                                    <m:t>𝑛</m:t>
                                  </m:r>
                                </m:sub>
                              </m:sSub>
                            </m:e>
                            <m:sup>
                              <m:r>
                                <a:rPr lang="en-US" altLang="zh-CN" sz="2000" b="0" i="1" smtClean="0">
                                  <a:latin typeface="Cambria Math"/>
                                  <a:ea typeface="宋体" pitchFamily="2" charset="-122"/>
                                </a:rPr>
                                <m:t>𝑗</m:t>
                              </m:r>
                            </m:sup>
                          </m:sSup>
                          <m:sSup>
                            <m:sSupPr>
                              <m:ctrlPr>
                                <a:rPr lang="en-US" altLang="zh-CN" sz="2000" b="0" i="1" smtClean="0">
                                  <a:latin typeface="Cambria Math"/>
                                  <a:ea typeface="宋体" pitchFamily="2" charset="-122"/>
                                </a:rPr>
                              </m:ctrlPr>
                            </m:sSupPr>
                            <m:e>
                              <m:r>
                                <a:rPr lang="en-US" altLang="zh-CN" sz="2000" b="0" i="1" smtClean="0">
                                  <a:latin typeface="Cambria Math"/>
                                  <a:ea typeface="宋体" pitchFamily="2" charset="-122"/>
                                </a:rPr>
                                <m:t>𝑉</m:t>
                              </m:r>
                            </m:e>
                            <m:sup>
                              <m:r>
                                <a:rPr lang="en-US" altLang="zh-CN" sz="2000" b="0" i="1" smtClean="0">
                                  <a:latin typeface="Cambria Math"/>
                                  <a:ea typeface="宋体" pitchFamily="2" charset="-122"/>
                                </a:rPr>
                                <m:t>𝑗</m:t>
                              </m:r>
                            </m:sup>
                          </m:sSup>
                          <m:sSup>
                            <m:sSupPr>
                              <m:ctrlPr>
                                <a:rPr lang="en-US" altLang="zh-CN" sz="2000" b="0" i="1" smtClean="0">
                                  <a:latin typeface="Cambria Math"/>
                                  <a:ea typeface="宋体" pitchFamily="2" charset="-122"/>
                                </a:rPr>
                              </m:ctrlPr>
                            </m:sSupPr>
                            <m:e>
                              <m:r>
                                <a:rPr lang="en-US" altLang="zh-CN" sz="2000" b="1" i="1" smtClean="0">
                                  <a:latin typeface="Cambria Math"/>
                                  <a:ea typeface="宋体" pitchFamily="2" charset="-122"/>
                                </a:rPr>
                                <m:t>𝑼</m:t>
                              </m:r>
                            </m:e>
                            <m:sup>
                              <m:r>
                                <a:rPr lang="en-US" altLang="zh-CN" sz="2000" b="0" i="1" smtClean="0">
                                  <a:latin typeface="Cambria Math"/>
                                  <a:ea typeface="宋体" pitchFamily="2" charset="-122"/>
                                </a:rPr>
                                <m:t>𝑗</m:t>
                              </m:r>
                            </m:sup>
                          </m:sSup>
                        </m:e>
                      </m:nary>
                      <m:r>
                        <a:rPr lang="en-US" altLang="zh-CN" sz="2000" b="0" i="1" smtClean="0">
                          <a:latin typeface="Cambria Math"/>
                          <a:ea typeface="宋体" pitchFamily="2" charset="-122"/>
                        </a:rPr>
                        <m:t>+</m:t>
                      </m:r>
                      <m:r>
                        <a:rPr lang="en-US" altLang="zh-CN" sz="2000" b="1" i="1" smtClean="0">
                          <a:latin typeface="Cambria Math"/>
                          <a:ea typeface="宋体" pitchFamily="2" charset="-122"/>
                        </a:rPr>
                        <m:t>𝑹</m:t>
                      </m:r>
                      <m:d>
                        <m:dPr>
                          <m:ctrlPr>
                            <a:rPr lang="en-US" altLang="zh-CN" sz="2000" b="1" i="1" smtClean="0">
                              <a:latin typeface="Cambria Math"/>
                              <a:ea typeface="宋体" pitchFamily="2" charset="-122"/>
                            </a:rPr>
                          </m:ctrlPr>
                        </m:dPr>
                        <m:e>
                          <m:sSup>
                            <m:sSupPr>
                              <m:ctrlPr>
                                <a:rPr lang="en-US" altLang="zh-CN" sz="2000" b="1" i="1" smtClean="0">
                                  <a:latin typeface="Cambria Math"/>
                                  <a:ea typeface="宋体" pitchFamily="2" charset="-122"/>
                                </a:rPr>
                              </m:ctrlPr>
                            </m:sSupPr>
                            <m:e>
                              <m:r>
                                <a:rPr lang="en-US" altLang="zh-CN" sz="2000" b="1" i="1" smtClean="0">
                                  <a:latin typeface="Cambria Math"/>
                                  <a:ea typeface="宋体" pitchFamily="2" charset="-122"/>
                                </a:rPr>
                                <m:t>𝑼</m:t>
                              </m:r>
                            </m:e>
                            <m:sup>
                              <m:r>
                                <a:rPr lang="en-US" altLang="zh-CN" sz="2000" b="0" i="1" smtClean="0">
                                  <a:latin typeface="Cambria Math"/>
                                  <a:ea typeface="宋体" pitchFamily="2" charset="-122"/>
                                </a:rPr>
                                <m:t>𝑛</m:t>
                              </m:r>
                            </m:sup>
                          </m:sSup>
                          <m:r>
                            <a:rPr lang="en-US" altLang="zh-CN" sz="2000" b="1" i="1" smtClean="0">
                              <a:latin typeface="Cambria Math"/>
                              <a:ea typeface="宋体" pitchFamily="2" charset="-122"/>
                            </a:rPr>
                            <m:t>,</m:t>
                          </m:r>
                          <m:sSup>
                            <m:sSupPr>
                              <m:ctrlPr>
                                <a:rPr lang="en-US" altLang="zh-CN" sz="2000" b="1" i="1" smtClean="0">
                                  <a:latin typeface="Cambria Math"/>
                                  <a:ea typeface="宋体" pitchFamily="2" charset="-122"/>
                                </a:rPr>
                              </m:ctrlPr>
                            </m:sSupPr>
                            <m:e>
                              <m:acc>
                                <m:accPr>
                                  <m:chr m:val="̇"/>
                                  <m:ctrlPr>
                                    <a:rPr lang="en-US" altLang="zh-CN" sz="2000" b="1" i="1" smtClean="0">
                                      <a:latin typeface="Cambria Math"/>
                                      <a:ea typeface="宋体" pitchFamily="2" charset="-122"/>
                                    </a:rPr>
                                  </m:ctrlPr>
                                </m:accPr>
                                <m:e>
                                  <m:acc>
                                    <m:accPr>
                                      <m:chr m:val="⃑"/>
                                      <m:ctrlPr>
                                        <a:rPr lang="en-US" altLang="zh-CN" sz="2000" b="1" i="1" smtClean="0">
                                          <a:latin typeface="Cambria Math"/>
                                          <a:ea typeface="宋体" pitchFamily="2" charset="-122"/>
                                        </a:rPr>
                                      </m:ctrlPr>
                                    </m:accPr>
                                    <m:e>
                                      <m:r>
                                        <a:rPr lang="en-US" altLang="zh-CN" sz="2000" b="1" i="1" smtClean="0">
                                          <a:latin typeface="Cambria Math"/>
                                          <a:ea typeface="宋体" pitchFamily="2" charset="-122"/>
                                        </a:rPr>
                                        <m:t>𝒙</m:t>
                                      </m:r>
                                    </m:e>
                                  </m:acc>
                                </m:e>
                              </m:acc>
                            </m:e>
                            <m:sup>
                              <m:r>
                                <a:rPr lang="en-US" altLang="zh-CN" sz="2000" b="0" i="1" smtClean="0">
                                  <a:latin typeface="Cambria Math"/>
                                  <a:ea typeface="宋体" pitchFamily="2" charset="-122"/>
                                </a:rPr>
                                <m:t>𝑛</m:t>
                              </m:r>
                            </m:sup>
                          </m:sSup>
                          <m:r>
                            <a:rPr lang="en-US" altLang="zh-CN" sz="2000" b="1" i="1" smtClean="0">
                              <a:latin typeface="Cambria Math"/>
                              <a:ea typeface="宋体" pitchFamily="2" charset="-122"/>
                            </a:rPr>
                            <m:t>,</m:t>
                          </m:r>
                          <m:sSup>
                            <m:sSupPr>
                              <m:ctrlPr>
                                <a:rPr lang="en-US" altLang="zh-CN" sz="2000" b="1" i="1" smtClean="0">
                                  <a:latin typeface="Cambria Math"/>
                                  <a:ea typeface="宋体" pitchFamily="2" charset="-122"/>
                                </a:rPr>
                              </m:ctrlPr>
                            </m:sSupPr>
                            <m:e>
                              <m:acc>
                                <m:accPr>
                                  <m:chr m:val="⃑"/>
                                  <m:ctrlPr>
                                    <a:rPr lang="en-US" altLang="zh-CN" sz="2000" b="1" i="1" smtClean="0">
                                      <a:latin typeface="Cambria Math"/>
                                      <a:ea typeface="宋体" pitchFamily="2" charset="-122"/>
                                    </a:rPr>
                                  </m:ctrlPr>
                                </m:accPr>
                                <m:e>
                                  <m:r>
                                    <a:rPr lang="en-US" altLang="zh-CN" sz="2000" b="1" i="1" smtClean="0">
                                      <a:latin typeface="Cambria Math"/>
                                      <a:ea typeface="宋体" pitchFamily="2" charset="-122"/>
                                    </a:rPr>
                                    <m:t>𝒏</m:t>
                                  </m:r>
                                </m:e>
                              </m:acc>
                            </m:e>
                            <m:sup>
                              <m:r>
                                <a:rPr lang="en-US" altLang="zh-CN" sz="2000" b="0" i="1" smtClean="0">
                                  <a:latin typeface="Cambria Math"/>
                                  <a:ea typeface="宋体" pitchFamily="2" charset="-122"/>
                                </a:rPr>
                                <m:t>𝑛</m:t>
                              </m:r>
                            </m:sup>
                          </m:sSup>
                        </m:e>
                      </m:d>
                      <m:r>
                        <a:rPr lang="en-US" altLang="zh-CN" sz="2000" b="0" i="0" smtClean="0">
                          <a:latin typeface="Cambria Math"/>
                          <a:ea typeface="宋体" pitchFamily="2" charset="-122"/>
                        </a:rPr>
                        <m:t>=0</m:t>
                      </m:r>
                    </m:oMath>
                  </m:oMathPara>
                </a14:m>
                <a:endParaRPr lang="en-US" altLang="zh-CN" sz="2000" b="1" dirty="0">
                  <a:ea typeface="宋体" pitchFamily="2" charset="-122"/>
                </a:endParaRPr>
              </a:p>
              <a:p>
                <a:pPr lvl="1" eaLnBrk="1" hangingPunct="1"/>
                <a:r>
                  <a:rPr lang="en-US" altLang="zh-CN" sz="2000" dirty="0" smtClean="0">
                    <a:ea typeface="宋体" pitchFamily="2" charset="-122"/>
                  </a:rPr>
                  <a:t>For an explicit approach, stability considerations limit this pseudo-time step as:</a:t>
                </a:r>
              </a:p>
              <a:p>
                <a:pPr marL="344487" lvl="1" indent="0" eaLnBrk="1" hangingPunct="1">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altLang="zh-CN" sz="2000" i="1" smtClean="0">
                              <a:latin typeface="Cambria Math"/>
                              <a:ea typeface="Cambria Math"/>
                            </a:rPr>
                          </m:ctrlPr>
                        </m:mPr>
                        <m:mr>
                          <m:e>
                            <m:r>
                              <a:rPr lang="en-US" altLang="zh-CN" sz="2000" i="1">
                                <a:latin typeface="Cambria Math"/>
                                <a:ea typeface="Cambria Math"/>
                              </a:rPr>
                              <m:t>∆</m:t>
                            </m:r>
                            <m:sSub>
                              <m:sSubPr>
                                <m:ctrlPr>
                                  <a:rPr lang="en-US" altLang="zh-CN" sz="2000" i="1">
                                    <a:latin typeface="Cambria Math"/>
                                    <a:ea typeface="Cambria Math"/>
                                  </a:rPr>
                                </m:ctrlPr>
                              </m:sSubPr>
                              <m:e>
                                <m:r>
                                  <a:rPr lang="zh-CN" altLang="en-US" sz="2000" i="1">
                                    <a:latin typeface="Cambria Math"/>
                                    <a:ea typeface="Cambria Math"/>
                                  </a:rPr>
                                  <m:t>𝜏</m:t>
                                </m:r>
                              </m:e>
                              <m:sub>
                                <m:r>
                                  <a:rPr lang="en-US" altLang="zh-CN" sz="2000" i="1">
                                    <a:latin typeface="Cambria Math"/>
                                    <a:ea typeface="Cambria Math"/>
                                  </a:rPr>
                                  <m:t>𝑛</m:t>
                                </m:r>
                              </m:sub>
                            </m:sSub>
                            <m:r>
                              <a:rPr lang="en-US" altLang="zh-CN" sz="2000" i="1">
                                <a:latin typeface="Cambria Math"/>
                                <a:ea typeface="Cambria Math"/>
                              </a:rPr>
                              <m:t>=</m:t>
                            </m:r>
                            <m:r>
                              <a:rPr lang="en-US" altLang="zh-CN" sz="2000" i="1">
                                <a:latin typeface="Cambria Math"/>
                                <a:ea typeface="Cambria Math"/>
                              </a:rPr>
                              <m:t>𝐶𝐹𝐿</m:t>
                            </m:r>
                            <m:f>
                              <m:fPr>
                                <m:ctrlPr>
                                  <a:rPr lang="en-US" altLang="zh-CN" sz="2000" i="1">
                                    <a:latin typeface="Cambria Math"/>
                                    <a:ea typeface="Cambria Math"/>
                                  </a:rPr>
                                </m:ctrlPr>
                              </m:fPr>
                              <m:num>
                                <m:sSup>
                                  <m:sSupPr>
                                    <m:ctrlPr>
                                      <a:rPr lang="en-US" altLang="zh-CN" sz="2000" i="1">
                                        <a:latin typeface="Cambria Math"/>
                                        <a:ea typeface="Cambria Math"/>
                                      </a:rPr>
                                    </m:ctrlPr>
                                  </m:sSupPr>
                                  <m:e>
                                    <m:r>
                                      <a:rPr lang="en-US" altLang="zh-CN" sz="2000" i="1">
                                        <a:latin typeface="Cambria Math"/>
                                        <a:ea typeface="Cambria Math"/>
                                      </a:rPr>
                                      <m:t>𝑉</m:t>
                                    </m:r>
                                  </m:e>
                                  <m:sup>
                                    <m:r>
                                      <a:rPr lang="en-US" altLang="zh-CN" sz="2000" i="1">
                                        <a:latin typeface="Cambria Math"/>
                                        <a:ea typeface="Cambria Math"/>
                                      </a:rPr>
                                      <m:t>𝑛</m:t>
                                    </m:r>
                                  </m:sup>
                                </m:sSup>
                              </m:num>
                              <m:den>
                                <m:d>
                                  <m:dPr>
                                    <m:begChr m:val="‖"/>
                                    <m:endChr m:val="‖"/>
                                    <m:ctrlPr>
                                      <a:rPr lang="en-US" altLang="zh-CN" sz="2000" i="1">
                                        <a:latin typeface="Cambria Math"/>
                                        <a:ea typeface="Cambria Math"/>
                                      </a:rPr>
                                    </m:ctrlPr>
                                  </m:dPr>
                                  <m:e>
                                    <m:r>
                                      <a:rPr lang="zh-CN" altLang="en-US" sz="2000" i="1">
                                        <a:latin typeface="Cambria Math"/>
                                        <a:ea typeface="Cambria Math"/>
                                      </a:rPr>
                                      <m:t>𝜆</m:t>
                                    </m:r>
                                  </m:e>
                                </m:d>
                                <m:r>
                                  <a:rPr lang="en-US" altLang="zh-CN" sz="2000" i="1">
                                    <a:latin typeface="Cambria Math"/>
                                    <a:ea typeface="Cambria Math"/>
                                  </a:rPr>
                                  <m:t>+</m:t>
                                </m:r>
                                <m:sSup>
                                  <m:sSupPr>
                                    <m:ctrlPr>
                                      <a:rPr lang="en-US" altLang="zh-CN" sz="2000" i="1">
                                        <a:latin typeface="Cambria Math"/>
                                        <a:ea typeface="Cambria Math"/>
                                      </a:rPr>
                                    </m:ctrlPr>
                                  </m:sSupPr>
                                  <m:e>
                                    <m:r>
                                      <a:rPr lang="en-US" altLang="zh-CN" sz="2000" i="1">
                                        <a:latin typeface="Cambria Math"/>
                                        <a:ea typeface="Cambria Math"/>
                                      </a:rPr>
                                      <m:t>𝑉</m:t>
                                    </m:r>
                                  </m:e>
                                  <m:sup>
                                    <m:r>
                                      <a:rPr lang="en-US" altLang="zh-CN" sz="2000" i="1">
                                        <a:latin typeface="Cambria Math"/>
                                        <a:ea typeface="Cambria Math"/>
                                      </a:rPr>
                                      <m:t>𝑛</m:t>
                                    </m:r>
                                  </m:sup>
                                </m:sSup>
                                <m:r>
                                  <a:rPr lang="en-US" altLang="zh-CN" sz="2000" i="1">
                                    <a:latin typeface="Cambria Math"/>
                                    <a:ea typeface="Cambria Math"/>
                                  </a:rPr>
                                  <m:t>𝑘</m:t>
                                </m:r>
                                <m:r>
                                  <a:rPr lang="en-US" altLang="zh-CN" sz="2000" i="1">
                                    <a:latin typeface="Cambria Math"/>
                                    <a:ea typeface="Cambria Math"/>
                                  </a:rPr>
                                  <m:t>′</m:t>
                                </m:r>
                              </m:den>
                            </m:f>
                            <m:r>
                              <m:rPr>
                                <m:nor/>
                              </m:rPr>
                              <a:rPr lang="en-US" altLang="zh-CN" sz="2000" dirty="0">
                                <a:ea typeface="宋体" pitchFamily="2" charset="-122"/>
                              </a:rPr>
                              <m:t> </m:t>
                            </m:r>
                          </m:e>
                          <m:e>
                            <m:r>
                              <a:rPr lang="en-US" altLang="zh-CN" sz="2000" b="0" i="1" smtClean="0">
                                <a:latin typeface="Cambria Math"/>
                                <a:ea typeface="Cambria Math"/>
                              </a:rPr>
                              <m:t>𝑤h𝑒𝑟𝑒</m:t>
                            </m:r>
                          </m:e>
                          <m:e>
                            <m:sSup>
                              <m:sSupPr>
                                <m:ctrlPr>
                                  <a:rPr lang="en-US" altLang="zh-CN" sz="2000" b="0" i="1" smtClean="0">
                                    <a:latin typeface="Cambria Math"/>
                                    <a:ea typeface="Cambria Math"/>
                                  </a:rPr>
                                </m:ctrlPr>
                              </m:sSupPr>
                              <m:e>
                                <m:r>
                                  <a:rPr lang="en-US" altLang="zh-CN" sz="2000" b="0" i="1" smtClean="0">
                                    <a:latin typeface="Cambria Math"/>
                                    <a:ea typeface="Cambria Math"/>
                                  </a:rPr>
                                  <m:t>𝑘</m:t>
                                </m:r>
                              </m:e>
                              <m:sup>
                                <m:r>
                                  <a:rPr lang="en-US" altLang="zh-CN" sz="2000" b="0" i="1" smtClean="0">
                                    <a:latin typeface="Cambria Math"/>
                                    <a:ea typeface="Cambria Math"/>
                                  </a:rPr>
                                  <m:t>′</m:t>
                                </m:r>
                              </m:sup>
                            </m:sSup>
                            <m:r>
                              <a:rPr lang="en-US" altLang="zh-CN" sz="2000" b="0" i="1" smtClean="0">
                                <a:latin typeface="Cambria Math"/>
                                <a:ea typeface="Cambria Math"/>
                              </a:rPr>
                              <m:t>=</m:t>
                            </m:r>
                            <m:d>
                              <m:dPr>
                                <m:begChr m:val="{"/>
                                <m:endChr m:val=""/>
                                <m:ctrlPr>
                                  <a:rPr lang="en-US" altLang="zh-CN" sz="2000" b="0" i="1" smtClean="0">
                                    <a:latin typeface="Cambria Math"/>
                                    <a:ea typeface="Cambria Math"/>
                                  </a:rPr>
                                </m:ctrlPr>
                              </m:dPr>
                              <m:e>
                                <m:m>
                                  <m:mPr>
                                    <m:mcs>
                                      <m:mc>
                                        <m:mcPr>
                                          <m:count m:val="2"/>
                                          <m:mcJc m:val="center"/>
                                        </m:mcPr>
                                      </m:mc>
                                    </m:mcs>
                                    <m:ctrlPr>
                                      <a:rPr lang="en-US" altLang="zh-CN" sz="2000" b="0" i="1" smtClean="0">
                                        <a:latin typeface="Cambria Math"/>
                                        <a:ea typeface="Cambria Math"/>
                                      </a:rPr>
                                    </m:ctrlPr>
                                  </m:mPr>
                                  <m:mr>
                                    <m:e>
                                      <m:box>
                                        <m:boxPr>
                                          <m:ctrlPr>
                                            <a:rPr lang="en-US" altLang="zh-CN" sz="2000" b="0" i="1" smtClean="0">
                                              <a:latin typeface="Cambria Math"/>
                                              <a:ea typeface="Cambria Math"/>
                                            </a:rPr>
                                          </m:ctrlPr>
                                        </m:boxPr>
                                        <m:e>
                                          <m:argPr>
                                            <m:argSz m:val="-1"/>
                                          </m:argPr>
                                          <m:f>
                                            <m:fPr>
                                              <m:ctrlPr>
                                                <a:rPr lang="en-US" altLang="zh-CN" sz="2000" b="0" i="1" smtClean="0">
                                                  <a:latin typeface="Cambria Math"/>
                                                  <a:ea typeface="Cambria Math"/>
                                                </a:rPr>
                                              </m:ctrlPr>
                                            </m:fPr>
                                            <m:num>
                                              <m:r>
                                                <a:rPr lang="zh-CN" altLang="en-US" sz="2000" b="0" i="1" smtClean="0">
                                                  <a:latin typeface="Cambria Math"/>
                                                  <a:ea typeface="Cambria Math"/>
                                                </a:rPr>
                                                <m:t>𝜋</m:t>
                                              </m:r>
                                              <m:r>
                                                <a:rPr lang="en-US" altLang="zh-CN" sz="2000" b="0" i="1" smtClean="0">
                                                  <a:latin typeface="Cambria Math"/>
                                                  <a:ea typeface="Cambria Math"/>
                                                </a:rPr>
                                                <m:t>𝑁</m:t>
                                              </m:r>
                                            </m:num>
                                            <m:den>
                                              <m:r>
                                                <a:rPr lang="en-US" altLang="zh-CN" sz="2000" b="0" i="1" smtClean="0">
                                                  <a:latin typeface="Cambria Math"/>
                                                  <a:ea typeface="Cambria Math"/>
                                                </a:rPr>
                                                <m:t>𝑇</m:t>
                                              </m:r>
                                            </m:den>
                                          </m:f>
                                        </m:e>
                                      </m:box>
                                    </m:e>
                                    <m:e>
                                      <m:r>
                                        <a:rPr lang="en-US" altLang="zh-CN" sz="2000" b="0" i="1" smtClean="0">
                                          <a:latin typeface="Cambria Math"/>
                                          <a:ea typeface="Cambria Math"/>
                                        </a:rPr>
                                        <m:t>𝑖𝑓</m:t>
                                      </m:r>
                                      <m:r>
                                        <a:rPr lang="en-US" altLang="zh-CN" sz="2000" b="0" i="1" smtClean="0">
                                          <a:latin typeface="Cambria Math"/>
                                          <a:ea typeface="Cambria Math"/>
                                        </a:rPr>
                                        <m:t> </m:t>
                                      </m:r>
                                      <m:r>
                                        <a:rPr lang="en-US" altLang="zh-CN" sz="2000" b="0" i="1" smtClean="0">
                                          <a:latin typeface="Cambria Math"/>
                                          <a:ea typeface="Cambria Math"/>
                                        </a:rPr>
                                        <m:t>𝑁</m:t>
                                      </m:r>
                                      <m:r>
                                        <a:rPr lang="en-US" altLang="zh-CN" sz="2000" b="0" i="1" smtClean="0">
                                          <a:latin typeface="Cambria Math"/>
                                          <a:ea typeface="Cambria Math"/>
                                        </a:rPr>
                                        <m:t> </m:t>
                                      </m:r>
                                      <m:r>
                                        <a:rPr lang="en-US" altLang="zh-CN" sz="2000" b="0" i="1" smtClean="0">
                                          <a:latin typeface="Cambria Math"/>
                                          <a:ea typeface="Cambria Math"/>
                                        </a:rPr>
                                        <m:t>𝑖𝑠</m:t>
                                      </m:r>
                                      <m:r>
                                        <a:rPr lang="en-US" altLang="zh-CN" sz="2000" b="0" i="1" smtClean="0">
                                          <a:latin typeface="Cambria Math"/>
                                          <a:ea typeface="Cambria Math"/>
                                        </a:rPr>
                                        <m:t> </m:t>
                                      </m:r>
                                      <m:r>
                                        <a:rPr lang="en-US" altLang="zh-CN" sz="2000" b="0" i="1" smtClean="0">
                                          <a:latin typeface="Cambria Math"/>
                                          <a:ea typeface="Cambria Math"/>
                                        </a:rPr>
                                        <m:t>𝑒𝑣𝑒𝑛</m:t>
                                      </m:r>
                                    </m:e>
                                  </m:mr>
                                  <m:mr>
                                    <m:e>
                                      <m:box>
                                        <m:boxPr>
                                          <m:ctrlPr>
                                            <a:rPr lang="en-US" altLang="zh-CN" sz="2000" b="0" i="1" smtClean="0">
                                              <a:latin typeface="Cambria Math"/>
                                              <a:ea typeface="Cambria Math"/>
                                            </a:rPr>
                                          </m:ctrlPr>
                                        </m:boxPr>
                                        <m:e>
                                          <m:argPr>
                                            <m:argSz m:val="-1"/>
                                          </m:argPr>
                                          <m:f>
                                            <m:fPr>
                                              <m:ctrlPr>
                                                <a:rPr lang="en-US" altLang="zh-CN" sz="2000" b="0" i="1" smtClean="0">
                                                  <a:latin typeface="Cambria Math"/>
                                                  <a:ea typeface="Cambria Math"/>
                                                </a:rPr>
                                              </m:ctrlPr>
                                            </m:fPr>
                                            <m:num>
                                              <m:r>
                                                <a:rPr lang="zh-CN" altLang="en-US" sz="2000" b="0" i="1" smtClean="0">
                                                  <a:latin typeface="Cambria Math"/>
                                                  <a:ea typeface="Cambria Math"/>
                                                </a:rPr>
                                                <m:t>𝜋</m:t>
                                              </m:r>
                                              <m:d>
                                                <m:dPr>
                                                  <m:ctrlPr>
                                                    <a:rPr lang="en-US" altLang="zh-CN" sz="2000" b="0" i="1" smtClean="0">
                                                      <a:latin typeface="Cambria Math"/>
                                                      <a:ea typeface="Cambria Math"/>
                                                    </a:rPr>
                                                  </m:ctrlPr>
                                                </m:dPr>
                                                <m:e>
                                                  <m:r>
                                                    <a:rPr lang="en-US" altLang="zh-CN" sz="2000" b="0" i="1" smtClean="0">
                                                      <a:latin typeface="Cambria Math"/>
                                                      <a:ea typeface="Cambria Math"/>
                                                    </a:rPr>
                                                    <m:t>𝑁</m:t>
                                                  </m:r>
                                                  <m:r>
                                                    <a:rPr lang="en-US" altLang="zh-CN" sz="2000" b="0" i="1" smtClean="0">
                                                      <a:latin typeface="Cambria Math"/>
                                                      <a:ea typeface="Cambria Math"/>
                                                    </a:rPr>
                                                    <m:t>−1</m:t>
                                                  </m:r>
                                                </m:e>
                                              </m:d>
                                            </m:num>
                                            <m:den>
                                              <m:r>
                                                <a:rPr lang="en-US" altLang="zh-CN" sz="2000" b="0" i="1" smtClean="0">
                                                  <a:latin typeface="Cambria Math"/>
                                                  <a:ea typeface="Cambria Math"/>
                                                </a:rPr>
                                                <m:t>𝑇</m:t>
                                              </m:r>
                                            </m:den>
                                          </m:f>
                                        </m:e>
                                      </m:box>
                                    </m:e>
                                    <m:e>
                                      <m:r>
                                        <a:rPr lang="en-US" altLang="zh-CN" sz="2000" b="0" i="1" smtClean="0">
                                          <a:latin typeface="Cambria Math"/>
                                          <a:ea typeface="Cambria Math"/>
                                        </a:rPr>
                                        <m:t>𝑖𝑓</m:t>
                                      </m:r>
                                      <m:r>
                                        <a:rPr lang="en-US" altLang="zh-CN" sz="2000" b="0" i="1" smtClean="0">
                                          <a:latin typeface="Cambria Math"/>
                                          <a:ea typeface="Cambria Math"/>
                                        </a:rPr>
                                        <m:t> </m:t>
                                      </m:r>
                                      <m:r>
                                        <a:rPr lang="en-US" altLang="zh-CN" sz="2000" b="0" i="1" smtClean="0">
                                          <a:latin typeface="Cambria Math"/>
                                          <a:ea typeface="Cambria Math"/>
                                        </a:rPr>
                                        <m:t>𝑁</m:t>
                                      </m:r>
                                      <m:r>
                                        <a:rPr lang="en-US" altLang="zh-CN" sz="2000" b="0" i="1" smtClean="0">
                                          <a:latin typeface="Cambria Math"/>
                                          <a:ea typeface="Cambria Math"/>
                                        </a:rPr>
                                        <m:t> </m:t>
                                      </m:r>
                                      <m:r>
                                        <a:rPr lang="en-US" altLang="zh-CN" sz="2000" b="0" i="1" smtClean="0">
                                          <a:latin typeface="Cambria Math"/>
                                          <a:ea typeface="Cambria Math"/>
                                        </a:rPr>
                                        <m:t>𝑖𝑠</m:t>
                                      </m:r>
                                      <m:r>
                                        <a:rPr lang="en-US" altLang="zh-CN" sz="2000" b="0" i="1" smtClean="0">
                                          <a:latin typeface="Cambria Math"/>
                                          <a:ea typeface="Cambria Math"/>
                                        </a:rPr>
                                        <m:t> </m:t>
                                      </m:r>
                                      <m:r>
                                        <a:rPr lang="en-US" altLang="zh-CN" sz="2000" b="0" i="1" smtClean="0">
                                          <a:latin typeface="Cambria Math"/>
                                          <a:ea typeface="Cambria Math"/>
                                        </a:rPr>
                                        <m:t>𝑜𝑑𝑑</m:t>
                                      </m:r>
                                    </m:e>
                                  </m:mr>
                                </m:m>
                              </m:e>
                            </m:d>
                          </m:e>
                        </m:mr>
                      </m:m>
                    </m:oMath>
                  </m:oMathPara>
                </a14:m>
                <a:endParaRPr lang="en-US" altLang="zh-CN" sz="2000" dirty="0" smtClean="0">
                  <a:ea typeface="宋体" pitchFamily="2" charset="-122"/>
                </a:endParaRPr>
              </a:p>
              <a:p>
                <a:pPr lvl="1" eaLnBrk="1" hangingPunct="1"/>
                <a:r>
                  <a:rPr lang="en-US" altLang="zh-CN" sz="2000" dirty="0" smtClean="0">
                    <a:ea typeface="宋体" pitchFamily="2" charset="-122"/>
                  </a:rPr>
                  <a:t>This same pseudo-time step is a good approximation to restore diagonal dominance to the </a:t>
                </a:r>
                <a:r>
                  <a:rPr lang="en-US" altLang="zh-CN" sz="2000" dirty="0" err="1" smtClean="0">
                    <a:ea typeface="宋体" pitchFamily="2" charset="-122"/>
                  </a:rPr>
                  <a:t>Jacobian</a:t>
                </a:r>
                <a:r>
                  <a:rPr lang="en-US" altLang="zh-CN" sz="2000" dirty="0" smtClean="0">
                    <a:ea typeface="宋体" pitchFamily="2" charset="-122"/>
                  </a:rPr>
                  <a:t> when such dominance is required for the linear solver in an implicit formulation</a:t>
                </a:r>
              </a:p>
              <a:p>
                <a:pPr eaLnBrk="1" hangingPunct="1"/>
                <a:endParaRPr lang="en-US" altLang="zh-CN" sz="2800" dirty="0" smtClean="0">
                  <a:ea typeface="宋体" pitchFamily="2" charset="-122"/>
                </a:endParaRPr>
              </a:p>
            </p:txBody>
          </p:sp>
        </mc:Choice>
        <mc:Fallback xmlns="">
          <p:sp>
            <p:nvSpPr>
              <p:cNvPr id="175107" name="Rectangle 3"/>
              <p:cNvSpPr>
                <a:spLocks noGrp="1" noRot="1" noChangeAspect="1" noMove="1" noResize="1" noEditPoints="1" noAdjustHandles="1" noChangeArrowheads="1" noChangeShapeType="1" noTextEdit="1"/>
              </p:cNvSpPr>
              <p:nvPr>
                <p:ph idx="1"/>
              </p:nvPr>
            </p:nvSpPr>
            <p:spPr>
              <a:blipFill rotWithShape="1">
                <a:blip r:embed="rId2"/>
                <a:stretch>
                  <a:fillRect l="-1037" t="-1271"/>
                </a:stretch>
              </a:blipFill>
            </p:spPr>
            <p:txBody>
              <a:bodyPr/>
              <a:lstStyle/>
              <a:p>
                <a:r>
                  <a:rPr lang="en-US">
                    <a:noFill/>
                  </a:rPr>
                  <a:t> </a:t>
                </a:r>
              </a:p>
            </p:txBody>
          </p:sp>
        </mc:Fallback>
      </mc:AlternateContent>
      <p:sp>
        <p:nvSpPr>
          <p:cNvPr id="3077" name="Rectangle 2"/>
          <p:cNvSpPr>
            <a:spLocks noGrp="1" noChangeArrowheads="1"/>
          </p:cNvSpPr>
          <p:nvPr>
            <p:ph type="title"/>
          </p:nvPr>
        </p:nvSpPr>
        <p:spPr/>
        <p:txBody>
          <a:bodyPr>
            <a:normAutofit/>
          </a:bodyPr>
          <a:lstStyle/>
          <a:p>
            <a:pPr eaLnBrk="1" hangingPunct="1"/>
            <a:r>
              <a:rPr lang="en-US" altLang="zh-CN" dirty="0" smtClean="0">
                <a:ea typeface="宋体" pitchFamily="2" charset="-122"/>
              </a:rPr>
              <a:t>Formulation: Stability</a:t>
            </a:r>
          </a:p>
        </p:txBody>
      </p:sp>
    </p:spTree>
    <p:extLst>
      <p:ext uri="{BB962C8B-B14F-4D97-AF65-F5344CB8AC3E}">
        <p14:creationId xmlns:p14="http://schemas.microsoft.com/office/powerpoint/2010/main" val="2738045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5107" name="Rectangle 3"/>
              <p:cNvSpPr>
                <a:spLocks noGrp="1" noChangeArrowheads="1"/>
              </p:cNvSpPr>
              <p:nvPr>
                <p:ph idx="1"/>
              </p:nvPr>
            </p:nvSpPr>
            <p:spPr/>
            <p:txBody>
              <a:bodyPr>
                <a:normAutofit/>
              </a:bodyPr>
              <a:lstStyle/>
              <a:p>
                <a:pPr eaLnBrk="1" hangingPunct="1"/>
                <a:r>
                  <a:rPr lang="en-US" altLang="zh-CN" sz="2800" dirty="0" smtClean="0">
                    <a:ea typeface="宋体" pitchFamily="2" charset="-122"/>
                  </a:rPr>
                  <a:t>Fully-implicit method</a:t>
                </a:r>
              </a:p>
              <a:p>
                <a:pPr lvl="1" eaLnBrk="1" hangingPunct="1"/>
                <a:r>
                  <a:rPr lang="en-US" altLang="zh-CN" sz="2000" dirty="0" smtClean="0">
                    <a:ea typeface="宋体" pitchFamily="2" charset="-122"/>
                  </a:rPr>
                  <a:t>The impact of the pseudo-time step restriction can be mitigated by us of a Newton method which takes the following form:</a:t>
                </a:r>
              </a:p>
              <a:p>
                <a:pPr marL="344487" lvl="1" indent="0">
                  <a:buNone/>
                </a:pPr>
                <a14:m>
                  <m:oMathPara xmlns:m="http://schemas.openxmlformats.org/officeDocument/2006/math">
                    <m:oMathParaPr>
                      <m:jc m:val="centerGroup"/>
                    </m:oMathParaPr>
                    <m:oMath xmlns:m="http://schemas.openxmlformats.org/officeDocument/2006/math">
                      <m:d>
                        <m:dPr>
                          <m:begChr m:val="["/>
                          <m:endChr m:val="]"/>
                          <m:ctrlPr>
                            <a:rPr lang="en-US" altLang="zh-CN" sz="1600" b="0" i="1" smtClean="0">
                              <a:latin typeface="Cambria Math"/>
                              <a:ea typeface="宋体" pitchFamily="2" charset="-122"/>
                            </a:rPr>
                          </m:ctrlPr>
                        </m:dPr>
                        <m:e>
                          <m:r>
                            <a:rPr lang="en-US" altLang="zh-CN" sz="1600" b="1" i="1" smtClean="0">
                              <a:latin typeface="Cambria Math"/>
                              <a:ea typeface="宋体" pitchFamily="2" charset="-122"/>
                            </a:rPr>
                            <m:t>𝑨</m:t>
                          </m:r>
                        </m:e>
                      </m:d>
                      <m:r>
                        <a:rPr lang="el-GR" altLang="zh-CN" sz="1600" b="1" i="1" smtClean="0">
                          <a:latin typeface="Cambria Math"/>
                          <a:ea typeface="Cambria Math"/>
                        </a:rPr>
                        <m:t>𝜟</m:t>
                      </m:r>
                      <m:r>
                        <a:rPr lang="en-US" altLang="zh-CN" sz="1600" b="1" i="1" smtClean="0">
                          <a:latin typeface="Cambria Math"/>
                          <a:ea typeface="Cambria Math"/>
                        </a:rPr>
                        <m:t>𝑼</m:t>
                      </m:r>
                      <m:r>
                        <a:rPr lang="en-US" altLang="zh-CN" sz="1600" b="1" i="1" smtClean="0">
                          <a:latin typeface="Cambria Math"/>
                          <a:ea typeface="Cambria Math"/>
                        </a:rPr>
                        <m:t>=</m:t>
                      </m:r>
                      <m:d>
                        <m:dPr>
                          <m:begChr m:val="["/>
                          <m:endChr m:val="]"/>
                          <m:ctrlPr>
                            <a:rPr lang="en-US" altLang="zh-CN" sz="1600" b="1" i="1" smtClean="0">
                              <a:latin typeface="Cambria Math"/>
                              <a:ea typeface="Cambria Math"/>
                            </a:rPr>
                          </m:ctrlPr>
                        </m:dPr>
                        <m:e>
                          <m:f>
                            <m:fPr>
                              <m:ctrlPr>
                                <a:rPr lang="en-US" altLang="zh-CN" sz="1600" b="1" i="1" smtClean="0">
                                  <a:latin typeface="Cambria Math"/>
                                  <a:ea typeface="Cambria Math"/>
                                </a:rPr>
                              </m:ctrlPr>
                            </m:fPr>
                            <m:num>
                              <m:r>
                                <a:rPr lang="zh-CN" altLang="en-US" sz="1600" b="1" i="1" smtClean="0">
                                  <a:latin typeface="Cambria Math"/>
                                  <a:ea typeface="Cambria Math"/>
                                </a:rPr>
                                <m:t>𝝏</m:t>
                              </m:r>
                              <m:sSub>
                                <m:sSubPr>
                                  <m:ctrlPr>
                                    <a:rPr lang="en-US" altLang="zh-CN" sz="1600" b="1" i="1" smtClean="0">
                                      <a:latin typeface="Cambria Math"/>
                                      <a:ea typeface="Cambria Math"/>
                                    </a:rPr>
                                  </m:ctrlPr>
                                </m:sSubPr>
                                <m:e>
                                  <m:r>
                                    <a:rPr lang="en-US" altLang="zh-CN" sz="1600" b="1" i="1" smtClean="0">
                                      <a:latin typeface="Cambria Math"/>
                                      <a:ea typeface="Cambria Math"/>
                                    </a:rPr>
                                    <m:t>𝑹</m:t>
                                  </m:r>
                                </m:e>
                                <m:sub>
                                  <m:r>
                                    <a:rPr lang="en-US" altLang="zh-CN" sz="1600" b="1" i="1" smtClean="0">
                                      <a:latin typeface="Cambria Math"/>
                                      <a:ea typeface="Cambria Math"/>
                                    </a:rPr>
                                    <m:t>𝑻</m:t>
                                  </m:r>
                                </m:sub>
                              </m:sSub>
                            </m:num>
                            <m:den>
                              <m:r>
                                <a:rPr lang="zh-CN" altLang="en-US" sz="1600" b="1" i="1" smtClean="0">
                                  <a:latin typeface="Cambria Math"/>
                                  <a:ea typeface="Cambria Math"/>
                                </a:rPr>
                                <m:t>𝝏</m:t>
                              </m:r>
                              <m:r>
                                <a:rPr lang="en-US" altLang="zh-CN" sz="1600" b="1" i="1" smtClean="0">
                                  <a:latin typeface="Cambria Math"/>
                                  <a:ea typeface="Cambria Math"/>
                                </a:rPr>
                                <m:t>𝑼</m:t>
                              </m:r>
                            </m:den>
                          </m:f>
                        </m:e>
                      </m:d>
                      <m:r>
                        <a:rPr lang="el-GR" altLang="zh-CN" sz="1600" b="1" i="1">
                          <a:latin typeface="Cambria Math"/>
                          <a:ea typeface="Cambria Math"/>
                        </a:rPr>
                        <m:t>𝜟</m:t>
                      </m:r>
                      <m:r>
                        <a:rPr lang="en-US" altLang="zh-CN" sz="1600" b="1" i="1">
                          <a:latin typeface="Cambria Math"/>
                          <a:ea typeface="Cambria Math"/>
                        </a:rPr>
                        <m:t>𝑼</m:t>
                      </m:r>
                      <m:r>
                        <a:rPr lang="en-US" altLang="zh-CN" sz="1600" b="0" i="1" smtClean="0">
                          <a:latin typeface="Cambria Math"/>
                          <a:ea typeface="Cambria Math"/>
                        </a:rPr>
                        <m:t>=−</m:t>
                      </m:r>
                      <m:nary>
                        <m:naryPr>
                          <m:chr m:val="∑"/>
                          <m:ctrlPr>
                            <a:rPr lang="en-US" altLang="zh-CN" sz="1600" b="0" i="1" smtClean="0">
                              <a:latin typeface="Cambria Math"/>
                              <a:ea typeface="宋体" pitchFamily="2" charset="-122"/>
                            </a:rPr>
                          </m:ctrlPr>
                        </m:naryPr>
                        <m:sub>
                          <m:r>
                            <m:rPr>
                              <m:brk m:alnAt="23"/>
                            </m:rPr>
                            <a:rPr lang="en-US" altLang="zh-CN" sz="1600" b="0" i="1" smtClean="0">
                              <a:latin typeface="Cambria Math"/>
                              <a:ea typeface="宋体" pitchFamily="2" charset="-122"/>
                            </a:rPr>
                            <m:t>𝑗</m:t>
                          </m:r>
                          <m:r>
                            <a:rPr lang="en-US" altLang="zh-CN" sz="1600" b="0" i="1" smtClean="0">
                              <a:latin typeface="Cambria Math"/>
                              <a:ea typeface="宋体" pitchFamily="2" charset="-122"/>
                            </a:rPr>
                            <m:t>=0</m:t>
                          </m:r>
                        </m:sub>
                        <m:sup>
                          <m:r>
                            <a:rPr lang="en-US" altLang="zh-CN" sz="1600" b="0" i="1" smtClean="0">
                              <a:latin typeface="Cambria Math"/>
                              <a:ea typeface="宋体" pitchFamily="2" charset="-122"/>
                            </a:rPr>
                            <m:t>𝑁</m:t>
                          </m:r>
                          <m:r>
                            <a:rPr lang="en-US" altLang="zh-CN" sz="1600" b="0" i="1" smtClean="0">
                              <a:latin typeface="Cambria Math"/>
                              <a:ea typeface="宋体" pitchFamily="2" charset="-122"/>
                            </a:rPr>
                            <m:t>−1</m:t>
                          </m:r>
                        </m:sup>
                        <m:e>
                          <m:sSup>
                            <m:sSupPr>
                              <m:ctrlPr>
                                <a:rPr lang="en-US" altLang="zh-CN" sz="1600" b="0" i="1" smtClean="0">
                                  <a:latin typeface="Cambria Math"/>
                                  <a:ea typeface="宋体" pitchFamily="2" charset="-122"/>
                                </a:rPr>
                              </m:ctrlPr>
                            </m:sSupPr>
                            <m:e>
                              <m:sSub>
                                <m:sSubPr>
                                  <m:ctrlPr>
                                    <a:rPr lang="en-US" altLang="zh-CN" sz="1600" b="0" i="1" smtClean="0">
                                      <a:latin typeface="Cambria Math"/>
                                      <a:ea typeface="宋体" pitchFamily="2" charset="-122"/>
                                    </a:rPr>
                                  </m:ctrlPr>
                                </m:sSubPr>
                                <m:e>
                                  <m:r>
                                    <a:rPr lang="en-US" altLang="zh-CN" sz="1600" b="0" i="1" smtClean="0">
                                      <a:latin typeface="Cambria Math"/>
                                      <a:ea typeface="宋体" pitchFamily="2" charset="-122"/>
                                    </a:rPr>
                                    <m:t>𝑑</m:t>
                                  </m:r>
                                </m:e>
                                <m:sub>
                                  <m:r>
                                    <a:rPr lang="en-US" altLang="zh-CN" sz="1600" b="0" i="1" smtClean="0">
                                      <a:latin typeface="Cambria Math"/>
                                      <a:ea typeface="宋体" pitchFamily="2" charset="-122"/>
                                    </a:rPr>
                                    <m:t>𝑛</m:t>
                                  </m:r>
                                </m:sub>
                              </m:sSub>
                            </m:e>
                            <m:sup>
                              <m:r>
                                <a:rPr lang="en-US" altLang="zh-CN" sz="1600" b="0" i="1" smtClean="0">
                                  <a:latin typeface="Cambria Math"/>
                                  <a:ea typeface="宋体" pitchFamily="2" charset="-122"/>
                                </a:rPr>
                                <m:t>𝑗</m:t>
                              </m:r>
                            </m:sup>
                          </m:sSup>
                          <m:sSup>
                            <m:sSupPr>
                              <m:ctrlPr>
                                <a:rPr lang="en-US" altLang="zh-CN" sz="1600" b="0" i="1" smtClean="0">
                                  <a:latin typeface="Cambria Math"/>
                                  <a:ea typeface="宋体" pitchFamily="2" charset="-122"/>
                                </a:rPr>
                              </m:ctrlPr>
                            </m:sSupPr>
                            <m:e>
                              <m:r>
                                <a:rPr lang="en-US" altLang="zh-CN" sz="1600" b="0" i="1" smtClean="0">
                                  <a:latin typeface="Cambria Math"/>
                                  <a:ea typeface="宋体" pitchFamily="2" charset="-122"/>
                                </a:rPr>
                                <m:t>𝑉</m:t>
                              </m:r>
                            </m:e>
                            <m:sup>
                              <m:r>
                                <a:rPr lang="en-US" altLang="zh-CN" sz="1600" b="0" i="1" smtClean="0">
                                  <a:latin typeface="Cambria Math"/>
                                  <a:ea typeface="宋体" pitchFamily="2" charset="-122"/>
                                </a:rPr>
                                <m:t>𝑗</m:t>
                              </m:r>
                            </m:sup>
                          </m:sSup>
                          <m:sSup>
                            <m:sSupPr>
                              <m:ctrlPr>
                                <a:rPr lang="en-US" altLang="zh-CN" sz="1600" b="0" i="1" smtClean="0">
                                  <a:latin typeface="Cambria Math"/>
                                  <a:ea typeface="宋体" pitchFamily="2" charset="-122"/>
                                </a:rPr>
                              </m:ctrlPr>
                            </m:sSupPr>
                            <m:e>
                              <m:r>
                                <a:rPr lang="en-US" altLang="zh-CN" sz="1600" b="1" i="1" smtClean="0">
                                  <a:latin typeface="Cambria Math"/>
                                  <a:ea typeface="宋体" pitchFamily="2" charset="-122"/>
                                </a:rPr>
                                <m:t>𝑼</m:t>
                              </m:r>
                            </m:e>
                            <m:sup>
                              <m:r>
                                <a:rPr lang="en-US" altLang="zh-CN" sz="1600" b="0" i="1" smtClean="0">
                                  <a:latin typeface="Cambria Math"/>
                                  <a:ea typeface="宋体" pitchFamily="2" charset="-122"/>
                                </a:rPr>
                                <m:t>𝑗</m:t>
                              </m:r>
                            </m:sup>
                          </m:sSup>
                        </m:e>
                      </m:nary>
                      <m:r>
                        <a:rPr lang="en-US" altLang="zh-CN" sz="1600" b="0" i="1" smtClean="0">
                          <a:latin typeface="Cambria Math"/>
                          <a:ea typeface="宋体" pitchFamily="2" charset="-122"/>
                        </a:rPr>
                        <m:t>−</m:t>
                      </m:r>
                      <m:r>
                        <a:rPr lang="en-US" altLang="zh-CN" sz="1600" b="1" i="1" smtClean="0">
                          <a:latin typeface="Cambria Math"/>
                          <a:ea typeface="宋体" pitchFamily="2" charset="-122"/>
                        </a:rPr>
                        <m:t>𝑹</m:t>
                      </m:r>
                      <m:d>
                        <m:dPr>
                          <m:ctrlPr>
                            <a:rPr lang="en-US" altLang="zh-CN" sz="1600" b="1" i="1" smtClean="0">
                              <a:latin typeface="Cambria Math"/>
                              <a:ea typeface="宋体" pitchFamily="2" charset="-122"/>
                            </a:rPr>
                          </m:ctrlPr>
                        </m:dPr>
                        <m:e>
                          <m:sSup>
                            <m:sSupPr>
                              <m:ctrlPr>
                                <a:rPr lang="en-US" altLang="zh-CN" sz="1600" b="1" i="1" smtClean="0">
                                  <a:latin typeface="Cambria Math"/>
                                  <a:ea typeface="宋体" pitchFamily="2" charset="-122"/>
                                </a:rPr>
                              </m:ctrlPr>
                            </m:sSupPr>
                            <m:e>
                              <m:r>
                                <a:rPr lang="en-US" altLang="zh-CN" sz="1600" b="1" i="1" smtClean="0">
                                  <a:latin typeface="Cambria Math"/>
                                  <a:ea typeface="宋体" pitchFamily="2" charset="-122"/>
                                </a:rPr>
                                <m:t>𝑼</m:t>
                              </m:r>
                            </m:e>
                            <m:sup>
                              <m:r>
                                <a:rPr lang="en-US" altLang="zh-CN" sz="1600" b="0" i="1" smtClean="0">
                                  <a:latin typeface="Cambria Math"/>
                                  <a:ea typeface="宋体" pitchFamily="2" charset="-122"/>
                                </a:rPr>
                                <m:t>𝑛</m:t>
                              </m:r>
                            </m:sup>
                          </m:sSup>
                          <m:r>
                            <a:rPr lang="en-US" altLang="zh-CN" sz="1600" b="1" i="1" smtClean="0">
                              <a:latin typeface="Cambria Math"/>
                              <a:ea typeface="宋体" pitchFamily="2" charset="-122"/>
                            </a:rPr>
                            <m:t>,</m:t>
                          </m:r>
                          <m:sSup>
                            <m:sSupPr>
                              <m:ctrlPr>
                                <a:rPr lang="en-US" altLang="zh-CN" sz="1600" b="1" i="1" smtClean="0">
                                  <a:latin typeface="Cambria Math"/>
                                  <a:ea typeface="宋体" pitchFamily="2" charset="-122"/>
                                </a:rPr>
                              </m:ctrlPr>
                            </m:sSupPr>
                            <m:e>
                              <m:acc>
                                <m:accPr>
                                  <m:chr m:val="̇"/>
                                  <m:ctrlPr>
                                    <a:rPr lang="en-US" altLang="zh-CN" sz="1600" b="1" i="1" smtClean="0">
                                      <a:latin typeface="Cambria Math"/>
                                      <a:ea typeface="宋体" pitchFamily="2" charset="-122"/>
                                    </a:rPr>
                                  </m:ctrlPr>
                                </m:accPr>
                                <m:e>
                                  <m:acc>
                                    <m:accPr>
                                      <m:chr m:val="⃑"/>
                                      <m:ctrlPr>
                                        <a:rPr lang="en-US" altLang="zh-CN" sz="1600" b="1" i="1" smtClean="0">
                                          <a:latin typeface="Cambria Math"/>
                                          <a:ea typeface="宋体" pitchFamily="2" charset="-122"/>
                                        </a:rPr>
                                      </m:ctrlPr>
                                    </m:accPr>
                                    <m:e>
                                      <m:r>
                                        <a:rPr lang="en-US" altLang="zh-CN" sz="1600" b="1" i="1" smtClean="0">
                                          <a:latin typeface="Cambria Math"/>
                                          <a:ea typeface="宋体" pitchFamily="2" charset="-122"/>
                                        </a:rPr>
                                        <m:t>𝒙</m:t>
                                      </m:r>
                                    </m:e>
                                  </m:acc>
                                </m:e>
                              </m:acc>
                            </m:e>
                            <m:sup>
                              <m:r>
                                <a:rPr lang="en-US" altLang="zh-CN" sz="1600" b="0" i="1" smtClean="0">
                                  <a:latin typeface="Cambria Math"/>
                                  <a:ea typeface="宋体" pitchFamily="2" charset="-122"/>
                                </a:rPr>
                                <m:t>𝑛</m:t>
                              </m:r>
                            </m:sup>
                          </m:sSup>
                          <m:r>
                            <a:rPr lang="en-US" altLang="zh-CN" sz="1600" b="1" i="1" smtClean="0">
                              <a:latin typeface="Cambria Math"/>
                              <a:ea typeface="宋体" pitchFamily="2" charset="-122"/>
                            </a:rPr>
                            <m:t>,</m:t>
                          </m:r>
                          <m:sSup>
                            <m:sSupPr>
                              <m:ctrlPr>
                                <a:rPr lang="en-US" altLang="zh-CN" sz="1600" b="1" i="1" smtClean="0">
                                  <a:latin typeface="Cambria Math"/>
                                  <a:ea typeface="宋体" pitchFamily="2" charset="-122"/>
                                </a:rPr>
                              </m:ctrlPr>
                            </m:sSupPr>
                            <m:e>
                              <m:acc>
                                <m:accPr>
                                  <m:chr m:val="⃑"/>
                                  <m:ctrlPr>
                                    <a:rPr lang="en-US" altLang="zh-CN" sz="1600" b="1" i="1" smtClean="0">
                                      <a:latin typeface="Cambria Math"/>
                                      <a:ea typeface="宋体" pitchFamily="2" charset="-122"/>
                                    </a:rPr>
                                  </m:ctrlPr>
                                </m:accPr>
                                <m:e>
                                  <m:r>
                                    <a:rPr lang="en-US" altLang="zh-CN" sz="1600" b="1" i="1" smtClean="0">
                                      <a:latin typeface="Cambria Math"/>
                                      <a:ea typeface="宋体" pitchFamily="2" charset="-122"/>
                                    </a:rPr>
                                    <m:t>𝒏</m:t>
                                  </m:r>
                                </m:e>
                              </m:acc>
                            </m:e>
                            <m:sup>
                              <m:r>
                                <a:rPr lang="en-US" altLang="zh-CN" sz="1600" b="0" i="1" smtClean="0">
                                  <a:latin typeface="Cambria Math"/>
                                  <a:ea typeface="宋体" pitchFamily="2" charset="-122"/>
                                </a:rPr>
                                <m:t>𝑛</m:t>
                              </m:r>
                            </m:sup>
                          </m:sSup>
                        </m:e>
                      </m:d>
                      <m:r>
                        <a:rPr lang="en-US" altLang="zh-CN" sz="1600" b="1" i="1" smtClean="0">
                          <a:latin typeface="Cambria Math"/>
                          <a:ea typeface="宋体" pitchFamily="2" charset="-122"/>
                        </a:rPr>
                        <m:t>=−</m:t>
                      </m:r>
                      <m:sSub>
                        <m:sSubPr>
                          <m:ctrlPr>
                            <a:rPr lang="en-US" altLang="zh-CN" sz="1600" b="1" i="1" smtClean="0">
                              <a:latin typeface="Cambria Math"/>
                              <a:ea typeface="宋体" pitchFamily="2" charset="-122"/>
                            </a:rPr>
                          </m:ctrlPr>
                        </m:sSubPr>
                        <m:e>
                          <m:r>
                            <a:rPr lang="en-US" altLang="zh-CN" sz="1600" b="1" i="1" smtClean="0">
                              <a:latin typeface="Cambria Math"/>
                              <a:ea typeface="宋体" pitchFamily="2" charset="-122"/>
                            </a:rPr>
                            <m:t>𝑹</m:t>
                          </m:r>
                        </m:e>
                        <m:sub>
                          <m:r>
                            <a:rPr lang="en-US" altLang="zh-CN" sz="1600" b="1" i="1" smtClean="0">
                              <a:latin typeface="Cambria Math"/>
                              <a:ea typeface="宋体" pitchFamily="2" charset="-122"/>
                            </a:rPr>
                            <m:t>𝑻</m:t>
                          </m:r>
                        </m:sub>
                      </m:sSub>
                    </m:oMath>
                  </m:oMathPara>
                </a14:m>
                <a:endParaRPr lang="en-US" altLang="zh-CN" sz="1600" b="1" dirty="0">
                  <a:ea typeface="宋体" pitchFamily="2" charset="-122"/>
                </a:endParaRPr>
              </a:p>
              <a:p>
                <a:pPr lvl="1" eaLnBrk="1" hangingPunct="1"/>
                <a:r>
                  <a:rPr lang="en-US" altLang="zh-CN" sz="2000" dirty="0" smtClean="0">
                    <a:ea typeface="宋体" pitchFamily="2" charset="-122"/>
                  </a:rPr>
                  <a:t>With the resultant </a:t>
                </a:r>
                <a:r>
                  <a:rPr lang="en-US" altLang="zh-CN" sz="2000" dirty="0" err="1" smtClean="0">
                    <a:ea typeface="宋体" pitchFamily="2" charset="-122"/>
                  </a:rPr>
                  <a:t>Jacobian</a:t>
                </a:r>
                <a:r>
                  <a:rPr lang="en-US" altLang="zh-CN" sz="2000" dirty="0" smtClean="0">
                    <a:ea typeface="宋体" pitchFamily="2" charset="-122"/>
                  </a:rPr>
                  <a:t> given by:</a:t>
                </a:r>
              </a:p>
              <a:p>
                <a:pPr marL="344487" lvl="1" indent="0" eaLnBrk="1" hangingPunct="1">
                  <a:buNone/>
                </a:pPr>
                <a14:m>
                  <m:oMathPara xmlns:m="http://schemas.openxmlformats.org/officeDocument/2006/math">
                    <m:oMathParaPr>
                      <m:jc m:val="centerGroup"/>
                    </m:oMathParaPr>
                    <m:oMath xmlns:m="http://schemas.openxmlformats.org/officeDocument/2006/math">
                      <m:d>
                        <m:dPr>
                          <m:begChr m:val="["/>
                          <m:endChr m:val="]"/>
                          <m:ctrlPr>
                            <a:rPr lang="en-US" altLang="zh-CN" sz="1200" i="1" smtClean="0">
                              <a:latin typeface="Cambria Math"/>
                              <a:ea typeface="宋体" pitchFamily="2" charset="-122"/>
                            </a:rPr>
                          </m:ctrlPr>
                        </m:dPr>
                        <m:e>
                          <m:r>
                            <a:rPr lang="en-US" altLang="zh-CN" sz="1200" b="1" i="1" smtClean="0">
                              <a:latin typeface="Cambria Math"/>
                              <a:ea typeface="宋体" pitchFamily="2" charset="-122"/>
                            </a:rPr>
                            <m:t>𝑨</m:t>
                          </m:r>
                        </m:e>
                      </m:d>
                      <m:r>
                        <a:rPr lang="en-US" altLang="zh-CN" sz="1200" b="0" i="1" smtClean="0">
                          <a:latin typeface="Cambria Math"/>
                          <a:ea typeface="宋体" pitchFamily="2" charset="-122"/>
                        </a:rPr>
                        <m:t>=</m:t>
                      </m:r>
                      <m:d>
                        <m:dPr>
                          <m:begChr m:val="["/>
                          <m:endChr m:val="]"/>
                          <m:ctrlPr>
                            <a:rPr lang="en-US" altLang="zh-CN" sz="1200" b="0" i="1" smtClean="0">
                              <a:latin typeface="Cambria Math"/>
                              <a:ea typeface="宋体" pitchFamily="2" charset="-122"/>
                            </a:rPr>
                          </m:ctrlPr>
                        </m:dPr>
                        <m:e>
                          <m:f>
                            <m:fPr>
                              <m:ctrlPr>
                                <a:rPr lang="en-US" altLang="zh-CN" sz="1200" b="0" i="1" smtClean="0">
                                  <a:latin typeface="Cambria Math"/>
                                  <a:ea typeface="宋体" pitchFamily="2" charset="-122"/>
                                </a:rPr>
                              </m:ctrlPr>
                            </m:fPr>
                            <m:num>
                              <m:r>
                                <a:rPr lang="zh-CN" altLang="en-US" sz="1200" b="0" i="1" smtClean="0">
                                  <a:latin typeface="Cambria Math"/>
                                  <a:ea typeface="宋体" pitchFamily="2" charset="-122"/>
                                </a:rPr>
                                <m:t>𝜕</m:t>
                              </m:r>
                              <m:sSub>
                                <m:sSubPr>
                                  <m:ctrlPr>
                                    <a:rPr lang="en-US" altLang="zh-CN" sz="1200" b="0" i="1" smtClean="0">
                                      <a:latin typeface="Cambria Math"/>
                                      <a:ea typeface="宋体" pitchFamily="2" charset="-122"/>
                                    </a:rPr>
                                  </m:ctrlPr>
                                </m:sSubPr>
                                <m:e>
                                  <m:r>
                                    <a:rPr lang="en-US" altLang="zh-CN" sz="1200" b="0" i="1" smtClean="0">
                                      <a:latin typeface="Cambria Math"/>
                                      <a:ea typeface="宋体" pitchFamily="2" charset="-122"/>
                                    </a:rPr>
                                    <m:t>𝑅</m:t>
                                  </m:r>
                                </m:e>
                                <m:sub>
                                  <m:r>
                                    <a:rPr lang="en-US" altLang="zh-CN" sz="1200" b="0" i="1" smtClean="0">
                                      <a:latin typeface="Cambria Math"/>
                                      <a:ea typeface="宋体" pitchFamily="2" charset="-122"/>
                                    </a:rPr>
                                    <m:t>𝑇</m:t>
                                  </m:r>
                                </m:sub>
                              </m:sSub>
                            </m:num>
                            <m:den>
                              <m:r>
                                <a:rPr lang="en-US" altLang="zh-CN" sz="1200" i="1">
                                  <a:latin typeface="Cambria Math"/>
                                  <a:ea typeface="Cambria Math"/>
                                </a:rPr>
                                <m:t>𝜕</m:t>
                              </m:r>
                              <m:r>
                                <a:rPr lang="en-US" altLang="zh-CN" sz="1200" b="0" i="1" smtClean="0">
                                  <a:latin typeface="Cambria Math"/>
                                  <a:ea typeface="Cambria Math"/>
                                </a:rPr>
                                <m:t>𝑈</m:t>
                              </m:r>
                            </m:den>
                          </m:f>
                        </m:e>
                      </m:d>
                      <m:r>
                        <a:rPr lang="en-US" altLang="zh-CN" sz="1200" b="0" i="1" smtClean="0">
                          <a:latin typeface="Cambria Math"/>
                          <a:ea typeface="宋体" pitchFamily="2" charset="-122"/>
                        </a:rPr>
                        <m:t>=</m:t>
                      </m:r>
                      <m:d>
                        <m:dPr>
                          <m:begChr m:val="["/>
                          <m:endChr m:val="]"/>
                          <m:ctrlPr>
                            <a:rPr lang="en-US" altLang="zh-CN" sz="1200" b="0" i="1" smtClean="0">
                              <a:latin typeface="Cambria Math"/>
                              <a:ea typeface="宋体" pitchFamily="2" charset="-122"/>
                            </a:rPr>
                          </m:ctrlPr>
                        </m:dPr>
                        <m:e>
                          <m:m>
                            <m:mPr>
                              <m:mcs>
                                <m:mc>
                                  <m:mcPr>
                                    <m:count m:val="3"/>
                                    <m:mcJc m:val="center"/>
                                  </m:mcPr>
                                </m:mc>
                              </m:mcs>
                              <m:ctrlPr>
                                <a:rPr lang="en-US" altLang="zh-CN" sz="1200" b="0" i="1" smtClean="0">
                                  <a:latin typeface="Cambria Math"/>
                                  <a:ea typeface="宋体" pitchFamily="2" charset="-122"/>
                                </a:rPr>
                              </m:ctrlPr>
                            </m:mPr>
                            <m:mr>
                              <m:e>
                                <m:m>
                                  <m:mPr>
                                    <m:mcs>
                                      <m:mc>
                                        <m:mcPr>
                                          <m:count m:val="2"/>
                                          <m:mcJc m:val="center"/>
                                        </m:mcPr>
                                      </m:mc>
                                    </m:mcs>
                                    <m:ctrlPr>
                                      <a:rPr lang="en-US" altLang="zh-CN" sz="1200" b="0" i="1" smtClean="0">
                                        <a:latin typeface="Cambria Math"/>
                                        <a:ea typeface="宋体" pitchFamily="2" charset="-122"/>
                                      </a:rPr>
                                    </m:ctrlPr>
                                  </m:mPr>
                                  <m:mr>
                                    <m:e>
                                      <m:f>
                                        <m:fPr>
                                          <m:ctrlPr>
                                            <a:rPr lang="en-US" altLang="zh-CN" sz="1200" i="1">
                                              <a:latin typeface="Cambria Math"/>
                                              <a:ea typeface="宋体" pitchFamily="2" charset="-122"/>
                                            </a:rPr>
                                          </m:ctrlPr>
                                        </m:fPr>
                                        <m:num>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i="1">
                                                  <a:latin typeface="Cambria Math"/>
                                                  <a:ea typeface="宋体" pitchFamily="2" charset="-122"/>
                                                </a:rPr>
                                                <m:t>0</m:t>
                                              </m:r>
                                            </m:sup>
                                          </m:sSup>
                                        </m:num>
                                        <m:den>
                                          <m:r>
                                            <m:rPr>
                                              <m:sty m:val="p"/>
                                            </m:rPr>
                                            <a:rPr lang="el-GR" altLang="zh-CN" sz="1200" i="1">
                                              <a:latin typeface="Cambria Math"/>
                                              <a:ea typeface="Cambria Math"/>
                                            </a:rPr>
                                            <m:t>Δ</m:t>
                                          </m:r>
                                          <m:sSub>
                                            <m:sSubPr>
                                              <m:ctrlPr>
                                                <a:rPr lang="el-GR" altLang="zh-CN" sz="1200" i="1">
                                                  <a:latin typeface="Cambria Math"/>
                                                  <a:ea typeface="Cambria Math"/>
                                                </a:rPr>
                                              </m:ctrlPr>
                                            </m:sSubPr>
                                            <m:e>
                                              <m:r>
                                                <a:rPr lang="zh-CN" altLang="el-GR" sz="1200" i="1">
                                                  <a:latin typeface="Cambria Math"/>
                                                  <a:ea typeface="Cambria Math"/>
                                                </a:rPr>
                                                <m:t>𝜏</m:t>
                                              </m:r>
                                            </m:e>
                                            <m:sub>
                                              <m:r>
                                                <a:rPr lang="en-US" altLang="zh-CN" sz="1200" i="1">
                                                  <a:latin typeface="Cambria Math"/>
                                                  <a:ea typeface="Cambria Math"/>
                                                </a:rPr>
                                                <m:t>0</m:t>
                                              </m:r>
                                            </m:sub>
                                          </m:sSub>
                                        </m:den>
                                      </m:f>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r>
                                        <m:rPr>
                                          <m:brk m:alnAt="7"/>
                                        </m:rPr>
                                        <a:rPr lang="en-US" altLang="zh-CN" sz="1200" i="1">
                                          <a:latin typeface="Cambria Math"/>
                                          <a:ea typeface="宋体" pitchFamily="2" charset="-122"/>
                                        </a:rPr>
                                        <m:t>+</m:t>
                                      </m:r>
                                      <m:sSub>
                                        <m:sSubPr>
                                          <m:ctrlPr>
                                            <a:rPr lang="en-US" altLang="zh-CN" sz="1200" i="1">
                                              <a:latin typeface="Cambria Math"/>
                                              <a:ea typeface="宋体" pitchFamily="2" charset="-122"/>
                                            </a:rPr>
                                          </m:ctrlPr>
                                        </m:sSubPr>
                                        <m:e>
                                          <m:bar>
                                            <m:barPr>
                                              <m:ctrlPr>
                                                <a:rPr lang="en-US" altLang="zh-CN" sz="1200" i="1">
                                                  <a:latin typeface="Cambria Math"/>
                                                  <a:ea typeface="宋体" pitchFamily="2" charset="-122"/>
                                                </a:rPr>
                                              </m:ctrlPr>
                                            </m:barPr>
                                            <m:e>
                                              <m:r>
                                                <a:rPr lang="en-US" altLang="zh-CN" sz="1200" b="1" i="1">
                                                  <a:latin typeface="Cambria Math"/>
                                                  <a:ea typeface="宋体" pitchFamily="2" charset="-122"/>
                                                </a:rPr>
                                                <m:t>𝑱</m:t>
                                              </m:r>
                                            </m:e>
                                          </m:bar>
                                        </m:e>
                                        <m:sub>
                                          <m:r>
                                            <a:rPr lang="en-US" altLang="zh-CN" sz="1200" i="1">
                                              <a:latin typeface="Cambria Math"/>
                                              <a:ea typeface="宋体" pitchFamily="2" charset="-122"/>
                                            </a:rPr>
                                            <m:t>0</m:t>
                                          </m:r>
                                        </m:sub>
                                      </m:sSub>
                                    </m:e>
                                    <m:e>
                                      <m:sSup>
                                        <m:sSupPr>
                                          <m:ctrlPr>
                                            <a:rPr lang="en-US" altLang="zh-CN" sz="1200" b="0" i="1" smtClean="0">
                                              <a:latin typeface="Cambria Math"/>
                                              <a:ea typeface="宋体" pitchFamily="2" charset="-122"/>
                                            </a:rPr>
                                          </m:ctrlPr>
                                        </m:sSupPr>
                                        <m:e>
                                          <m:r>
                                            <a:rPr lang="en-US" altLang="zh-CN" sz="1200" b="0" i="1" smtClean="0">
                                              <a:latin typeface="Cambria Math"/>
                                              <a:ea typeface="宋体" pitchFamily="2" charset="-122"/>
                                            </a:rPr>
                                            <m:t>𝑉</m:t>
                                          </m:r>
                                        </m:e>
                                        <m:sup>
                                          <m:r>
                                            <a:rPr lang="en-US" altLang="zh-CN" sz="1200" b="0" i="1" smtClean="0">
                                              <a:latin typeface="Cambria Math"/>
                                              <a:ea typeface="宋体" pitchFamily="2" charset="-122"/>
                                            </a:rPr>
                                            <m:t>1</m:t>
                                          </m:r>
                                        </m:sup>
                                      </m:sSup>
                                      <m:sSup>
                                        <m:sSupPr>
                                          <m:ctrlPr>
                                            <a:rPr lang="en-US" altLang="zh-CN" sz="1200" b="0" i="1" smtClean="0">
                                              <a:latin typeface="Cambria Math"/>
                                              <a:ea typeface="宋体" pitchFamily="2" charset="-122"/>
                                            </a:rPr>
                                          </m:ctrlPr>
                                        </m:sSupPr>
                                        <m:e>
                                          <m:sSub>
                                            <m:sSubPr>
                                              <m:ctrlPr>
                                                <a:rPr lang="en-US" altLang="zh-CN" sz="1200" b="0" i="1" smtClean="0">
                                                  <a:latin typeface="Cambria Math"/>
                                                  <a:ea typeface="宋体" pitchFamily="2" charset="-122"/>
                                                </a:rPr>
                                              </m:ctrlPr>
                                            </m:sSubPr>
                                            <m:e>
                                              <m:r>
                                                <a:rPr lang="en-US" altLang="zh-CN" sz="1200" b="0" i="1" smtClean="0">
                                                  <a:latin typeface="Cambria Math"/>
                                                  <a:ea typeface="宋体" pitchFamily="2" charset="-122"/>
                                                </a:rPr>
                                                <m:t>𝑑</m:t>
                                              </m:r>
                                            </m:e>
                                            <m:sub>
                                              <m:r>
                                                <a:rPr lang="en-US" altLang="zh-CN" sz="1200" b="0" i="1" smtClean="0">
                                                  <a:latin typeface="Cambria Math"/>
                                                  <a:ea typeface="宋体" pitchFamily="2" charset="-122"/>
                                                </a:rPr>
                                                <m:t>0</m:t>
                                              </m:r>
                                            </m:sub>
                                          </m:sSub>
                                        </m:e>
                                        <m:sup>
                                          <m:r>
                                            <a:rPr lang="en-US" altLang="zh-CN" sz="1200" b="0" i="1" smtClean="0">
                                              <a:latin typeface="Cambria Math"/>
                                              <a:ea typeface="宋体" pitchFamily="2" charset="-122"/>
                                            </a:rPr>
                                            <m:t>1</m:t>
                                          </m:r>
                                        </m:sup>
                                      </m:sSup>
                                      <m:bar>
                                        <m:barPr>
                                          <m:ctrlPr>
                                            <a:rPr lang="en-US" altLang="zh-CN" sz="1200" b="0" i="1" smtClean="0">
                                              <a:latin typeface="Cambria Math"/>
                                              <a:ea typeface="宋体" pitchFamily="2" charset="-122"/>
                                            </a:rPr>
                                          </m:ctrlPr>
                                        </m:barPr>
                                        <m:e>
                                          <m:r>
                                            <a:rPr lang="en-US" altLang="zh-CN" sz="1200" b="1" i="1" smtClean="0">
                                              <a:latin typeface="Cambria Math"/>
                                              <a:ea typeface="宋体" pitchFamily="2" charset="-122"/>
                                            </a:rPr>
                                            <m:t>𝑰</m:t>
                                          </m:r>
                                        </m:e>
                                      </m:bar>
                                    </m:e>
                                  </m:mr>
                                  <m:mr>
                                    <m:e>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b="0" i="1" smtClean="0">
                                              <a:latin typeface="Cambria Math"/>
                                              <a:ea typeface="宋体" pitchFamily="2" charset="-122"/>
                                            </a:rPr>
                                            <m:t>0</m:t>
                                          </m:r>
                                        </m:sup>
                                      </m:sSup>
                                      <m:sSup>
                                        <m:sSupPr>
                                          <m:ctrlPr>
                                            <a:rPr lang="en-US" altLang="zh-CN" sz="1200" i="1">
                                              <a:latin typeface="Cambria Math"/>
                                              <a:ea typeface="宋体" pitchFamily="2" charset="-122"/>
                                            </a:rPr>
                                          </m:ctrlPr>
                                        </m:sSupPr>
                                        <m:e>
                                          <m:sSub>
                                            <m:sSubPr>
                                              <m:ctrlPr>
                                                <a:rPr lang="en-US" altLang="zh-CN" sz="1200" i="1">
                                                  <a:latin typeface="Cambria Math"/>
                                                  <a:ea typeface="宋体" pitchFamily="2" charset="-122"/>
                                                </a:rPr>
                                              </m:ctrlPr>
                                            </m:sSubPr>
                                            <m:e>
                                              <m:r>
                                                <a:rPr lang="en-US" altLang="zh-CN" sz="1200" i="1">
                                                  <a:latin typeface="Cambria Math"/>
                                                  <a:ea typeface="宋体" pitchFamily="2" charset="-122"/>
                                                </a:rPr>
                                                <m:t>𝑑</m:t>
                                              </m:r>
                                            </m:e>
                                            <m:sub>
                                              <m:r>
                                                <a:rPr lang="en-US" altLang="zh-CN" sz="1200" b="0" i="1" smtClean="0">
                                                  <a:latin typeface="Cambria Math"/>
                                                  <a:ea typeface="宋体" pitchFamily="2" charset="-122"/>
                                                </a:rPr>
                                                <m:t>1</m:t>
                                              </m:r>
                                            </m:sub>
                                          </m:sSub>
                                        </m:e>
                                        <m:sup>
                                          <m:r>
                                            <a:rPr lang="en-US" altLang="zh-CN" sz="1200" b="0" i="1" smtClean="0">
                                              <a:latin typeface="Cambria Math"/>
                                              <a:ea typeface="宋体" pitchFamily="2" charset="-122"/>
                                            </a:rPr>
                                            <m:t>0</m:t>
                                          </m:r>
                                        </m:sup>
                                      </m:sSup>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e>
                                    <m:e>
                                      <m:f>
                                        <m:fPr>
                                          <m:ctrlPr>
                                            <a:rPr lang="en-US" altLang="zh-CN" sz="1200" i="1">
                                              <a:latin typeface="Cambria Math"/>
                                              <a:ea typeface="宋体" pitchFamily="2" charset="-122"/>
                                            </a:rPr>
                                          </m:ctrlPr>
                                        </m:fPr>
                                        <m:num>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b="0" i="1" smtClean="0">
                                                  <a:latin typeface="Cambria Math"/>
                                                  <a:ea typeface="宋体" pitchFamily="2" charset="-122"/>
                                                </a:rPr>
                                                <m:t>1</m:t>
                                              </m:r>
                                            </m:sup>
                                          </m:sSup>
                                        </m:num>
                                        <m:den>
                                          <m:r>
                                            <m:rPr>
                                              <m:sty m:val="p"/>
                                            </m:rPr>
                                            <a:rPr lang="el-GR" altLang="zh-CN" sz="1200" i="1">
                                              <a:latin typeface="Cambria Math"/>
                                              <a:ea typeface="Cambria Math"/>
                                            </a:rPr>
                                            <m:t>Δ</m:t>
                                          </m:r>
                                          <m:sSub>
                                            <m:sSubPr>
                                              <m:ctrlPr>
                                                <a:rPr lang="el-GR" altLang="zh-CN" sz="1200" i="1">
                                                  <a:latin typeface="Cambria Math"/>
                                                  <a:ea typeface="Cambria Math"/>
                                                </a:rPr>
                                              </m:ctrlPr>
                                            </m:sSubPr>
                                            <m:e>
                                              <m:r>
                                                <a:rPr lang="zh-CN" altLang="el-GR" sz="1200" i="1">
                                                  <a:latin typeface="Cambria Math"/>
                                                  <a:ea typeface="Cambria Math"/>
                                                </a:rPr>
                                                <m:t>𝜏</m:t>
                                              </m:r>
                                            </m:e>
                                            <m:sub>
                                              <m:r>
                                                <a:rPr lang="en-US" altLang="zh-CN" sz="1200" b="0" i="1" smtClean="0">
                                                  <a:latin typeface="Cambria Math"/>
                                                  <a:ea typeface="Cambria Math"/>
                                                </a:rPr>
                                                <m:t>1</m:t>
                                              </m:r>
                                            </m:sub>
                                          </m:sSub>
                                        </m:den>
                                      </m:f>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r>
                                        <m:rPr>
                                          <m:brk m:alnAt="7"/>
                                        </m:rPr>
                                        <a:rPr lang="en-US" altLang="zh-CN" sz="1200" i="1">
                                          <a:latin typeface="Cambria Math"/>
                                          <a:ea typeface="宋体" pitchFamily="2" charset="-122"/>
                                        </a:rPr>
                                        <m:t>+</m:t>
                                      </m:r>
                                      <m:sSub>
                                        <m:sSubPr>
                                          <m:ctrlPr>
                                            <a:rPr lang="en-US" altLang="zh-CN" sz="1200" i="1">
                                              <a:latin typeface="Cambria Math"/>
                                              <a:ea typeface="宋体" pitchFamily="2" charset="-122"/>
                                            </a:rPr>
                                          </m:ctrlPr>
                                        </m:sSubPr>
                                        <m:e>
                                          <m:bar>
                                            <m:barPr>
                                              <m:ctrlPr>
                                                <a:rPr lang="en-US" altLang="zh-CN" sz="1200" i="1">
                                                  <a:latin typeface="Cambria Math"/>
                                                  <a:ea typeface="宋体" pitchFamily="2" charset="-122"/>
                                                </a:rPr>
                                              </m:ctrlPr>
                                            </m:barPr>
                                            <m:e>
                                              <m:r>
                                                <a:rPr lang="en-US" altLang="zh-CN" sz="1200" b="1" i="1">
                                                  <a:latin typeface="Cambria Math"/>
                                                  <a:ea typeface="宋体" pitchFamily="2" charset="-122"/>
                                                </a:rPr>
                                                <m:t>𝑱</m:t>
                                              </m:r>
                                            </m:e>
                                          </m:bar>
                                        </m:e>
                                        <m:sub>
                                          <m:r>
                                            <a:rPr lang="en-US" altLang="zh-CN" sz="1200" b="0" i="1" smtClean="0">
                                              <a:latin typeface="Cambria Math"/>
                                              <a:ea typeface="宋体" pitchFamily="2" charset="-122"/>
                                            </a:rPr>
                                            <m:t>1</m:t>
                                          </m:r>
                                        </m:sub>
                                      </m:sSub>
                                    </m:e>
                                  </m:mr>
                                </m:m>
                              </m:e>
                              <m:e>
                                <m:r>
                                  <a:rPr lang="en-US" altLang="zh-CN" sz="1200" b="0" i="1" smtClean="0">
                                    <a:latin typeface="Cambria Math"/>
                                    <a:ea typeface="宋体" pitchFamily="2" charset="-122"/>
                                  </a:rPr>
                                  <m:t>⋯</m:t>
                                </m:r>
                              </m:e>
                              <m:e>
                                <m:m>
                                  <m:mPr>
                                    <m:mcs>
                                      <m:mc>
                                        <m:mcPr>
                                          <m:count m:val="1"/>
                                          <m:mcJc m:val="center"/>
                                        </m:mcPr>
                                      </m:mc>
                                    </m:mcs>
                                    <m:ctrlPr>
                                      <a:rPr lang="en-US" altLang="zh-CN" sz="1200" b="0" i="1" smtClean="0">
                                        <a:latin typeface="Cambria Math"/>
                                        <a:ea typeface="宋体" pitchFamily="2" charset="-122"/>
                                      </a:rPr>
                                    </m:ctrlPr>
                                  </m:mPr>
                                  <m:mr>
                                    <m:e>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b="0" i="1" smtClean="0">
                                              <a:latin typeface="Cambria Math"/>
                                              <a:ea typeface="宋体" pitchFamily="2" charset="-122"/>
                                            </a:rPr>
                                            <m:t>𝑁</m:t>
                                          </m:r>
                                          <m:r>
                                            <a:rPr lang="en-US" altLang="zh-CN" sz="1200" b="0" i="1" smtClean="0">
                                              <a:latin typeface="Cambria Math"/>
                                              <a:ea typeface="宋体" pitchFamily="2" charset="-122"/>
                                            </a:rPr>
                                            <m:t>−1</m:t>
                                          </m:r>
                                        </m:sup>
                                      </m:sSup>
                                      <m:sSup>
                                        <m:sSupPr>
                                          <m:ctrlPr>
                                            <a:rPr lang="en-US" altLang="zh-CN" sz="1200" i="1">
                                              <a:latin typeface="Cambria Math"/>
                                              <a:ea typeface="宋体" pitchFamily="2" charset="-122"/>
                                            </a:rPr>
                                          </m:ctrlPr>
                                        </m:sSupPr>
                                        <m:e>
                                          <m:sSub>
                                            <m:sSubPr>
                                              <m:ctrlPr>
                                                <a:rPr lang="en-US" altLang="zh-CN" sz="1200" i="1">
                                                  <a:latin typeface="Cambria Math"/>
                                                  <a:ea typeface="宋体" pitchFamily="2" charset="-122"/>
                                                </a:rPr>
                                              </m:ctrlPr>
                                            </m:sSubPr>
                                            <m:e>
                                              <m:r>
                                                <a:rPr lang="en-US" altLang="zh-CN" sz="1200" i="1">
                                                  <a:latin typeface="Cambria Math"/>
                                                  <a:ea typeface="宋体" pitchFamily="2" charset="-122"/>
                                                </a:rPr>
                                                <m:t>𝑑</m:t>
                                              </m:r>
                                            </m:e>
                                            <m:sub>
                                              <m:r>
                                                <a:rPr lang="en-US" altLang="zh-CN" sz="1200" i="1">
                                                  <a:latin typeface="Cambria Math"/>
                                                  <a:ea typeface="宋体" pitchFamily="2" charset="-122"/>
                                                </a:rPr>
                                                <m:t>0</m:t>
                                              </m:r>
                                            </m:sub>
                                          </m:sSub>
                                        </m:e>
                                        <m:sup>
                                          <m:r>
                                            <a:rPr lang="en-US" altLang="zh-CN" sz="1200" b="0" i="1" smtClean="0">
                                              <a:latin typeface="Cambria Math"/>
                                              <a:ea typeface="宋体" pitchFamily="2" charset="-122"/>
                                            </a:rPr>
                                            <m:t>𝑁</m:t>
                                          </m:r>
                                          <m:r>
                                            <a:rPr lang="en-US" altLang="zh-CN" sz="1200" b="0" i="1" smtClean="0">
                                              <a:latin typeface="Cambria Math"/>
                                              <a:ea typeface="宋体" pitchFamily="2" charset="-122"/>
                                            </a:rPr>
                                            <m:t>−1</m:t>
                                          </m:r>
                                        </m:sup>
                                      </m:sSup>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e>
                                  </m:mr>
                                  <m:mr>
                                    <m:e/>
                                  </m:mr>
                                  <m:mr>
                                    <m:e>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b="0" i="1" smtClean="0">
                                              <a:latin typeface="Cambria Math"/>
                                              <a:ea typeface="宋体" pitchFamily="2" charset="-122"/>
                                            </a:rPr>
                                            <m:t>𝑁</m:t>
                                          </m:r>
                                          <m:r>
                                            <a:rPr lang="en-US" altLang="zh-CN" sz="1200" b="0" i="1" smtClean="0">
                                              <a:latin typeface="Cambria Math"/>
                                              <a:ea typeface="宋体" pitchFamily="2" charset="-122"/>
                                            </a:rPr>
                                            <m:t>−1</m:t>
                                          </m:r>
                                        </m:sup>
                                      </m:sSup>
                                      <m:sSup>
                                        <m:sSupPr>
                                          <m:ctrlPr>
                                            <a:rPr lang="en-US" altLang="zh-CN" sz="1200" i="1">
                                              <a:latin typeface="Cambria Math"/>
                                              <a:ea typeface="宋体" pitchFamily="2" charset="-122"/>
                                            </a:rPr>
                                          </m:ctrlPr>
                                        </m:sSupPr>
                                        <m:e>
                                          <m:sSub>
                                            <m:sSubPr>
                                              <m:ctrlPr>
                                                <a:rPr lang="en-US" altLang="zh-CN" sz="1200" i="1">
                                                  <a:latin typeface="Cambria Math"/>
                                                  <a:ea typeface="宋体" pitchFamily="2" charset="-122"/>
                                                </a:rPr>
                                              </m:ctrlPr>
                                            </m:sSubPr>
                                            <m:e>
                                              <m:r>
                                                <a:rPr lang="en-US" altLang="zh-CN" sz="1200" i="1">
                                                  <a:latin typeface="Cambria Math"/>
                                                  <a:ea typeface="宋体" pitchFamily="2" charset="-122"/>
                                                </a:rPr>
                                                <m:t>𝑑</m:t>
                                              </m:r>
                                            </m:e>
                                            <m:sub>
                                              <m:r>
                                                <a:rPr lang="en-US" altLang="zh-CN" sz="1200" b="0" i="1" smtClean="0">
                                                  <a:latin typeface="Cambria Math"/>
                                                  <a:ea typeface="宋体" pitchFamily="2" charset="-122"/>
                                                </a:rPr>
                                                <m:t>1</m:t>
                                              </m:r>
                                            </m:sub>
                                          </m:sSub>
                                        </m:e>
                                        <m:sup>
                                          <m:r>
                                            <a:rPr lang="en-US" altLang="zh-CN" sz="1200" b="0" i="1" smtClean="0">
                                              <a:latin typeface="Cambria Math"/>
                                              <a:ea typeface="宋体" pitchFamily="2" charset="-122"/>
                                            </a:rPr>
                                            <m:t>𝑁</m:t>
                                          </m:r>
                                          <m:r>
                                            <a:rPr lang="en-US" altLang="zh-CN" sz="1200" b="0" i="1" smtClean="0">
                                              <a:latin typeface="Cambria Math"/>
                                              <a:ea typeface="宋体" pitchFamily="2" charset="-122"/>
                                            </a:rPr>
                                            <m:t>−1</m:t>
                                          </m:r>
                                        </m:sup>
                                      </m:sSup>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e>
                                  </m:mr>
                                </m:m>
                              </m:e>
                            </m:mr>
                            <m:mr>
                              <m:e>
                                <m:r>
                                  <a:rPr lang="en-US" altLang="zh-CN" sz="1200" b="0" i="1" smtClean="0">
                                    <a:latin typeface="Cambria Math"/>
                                    <a:ea typeface="宋体" pitchFamily="2" charset="-122"/>
                                  </a:rPr>
                                  <m:t>⋮</m:t>
                                </m:r>
                              </m:e>
                              <m:e>
                                <m:r>
                                  <a:rPr lang="en-US" altLang="zh-CN" sz="1200" b="0" i="1" smtClean="0">
                                    <a:latin typeface="Cambria Math"/>
                                    <a:ea typeface="宋体" pitchFamily="2" charset="-122"/>
                                  </a:rPr>
                                  <m:t>⋱</m:t>
                                </m:r>
                              </m:e>
                              <m:e>
                                <m:r>
                                  <a:rPr lang="en-US" altLang="zh-CN" sz="1200" b="0" i="1" smtClean="0">
                                    <a:latin typeface="Cambria Math"/>
                                    <a:ea typeface="宋体" pitchFamily="2" charset="-122"/>
                                  </a:rPr>
                                  <m:t>⋮</m:t>
                                </m:r>
                              </m:e>
                            </m:mr>
                            <m:mr>
                              <m:e>
                                <m:m>
                                  <m:mPr>
                                    <m:mcs>
                                      <m:mc>
                                        <m:mcPr>
                                          <m:count m:val="2"/>
                                          <m:mcJc m:val="center"/>
                                        </m:mcPr>
                                      </m:mc>
                                    </m:mcs>
                                    <m:ctrlPr>
                                      <a:rPr lang="en-US" altLang="zh-CN" sz="1200" b="0" i="1" smtClean="0">
                                        <a:latin typeface="Cambria Math"/>
                                        <a:ea typeface="宋体" pitchFamily="2" charset="-122"/>
                                      </a:rPr>
                                    </m:ctrlPr>
                                  </m:mPr>
                                  <m:mr>
                                    <m:e>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b="0" i="1" smtClean="0">
                                              <a:latin typeface="Cambria Math"/>
                                              <a:ea typeface="宋体" pitchFamily="2" charset="-122"/>
                                            </a:rPr>
                                            <m:t>0</m:t>
                                          </m:r>
                                        </m:sup>
                                      </m:sSup>
                                      <m:sSup>
                                        <m:sSupPr>
                                          <m:ctrlPr>
                                            <a:rPr lang="en-US" altLang="zh-CN" sz="1200" i="1">
                                              <a:latin typeface="Cambria Math"/>
                                              <a:ea typeface="宋体" pitchFamily="2" charset="-122"/>
                                            </a:rPr>
                                          </m:ctrlPr>
                                        </m:sSupPr>
                                        <m:e>
                                          <m:sSub>
                                            <m:sSubPr>
                                              <m:ctrlPr>
                                                <a:rPr lang="en-US" altLang="zh-CN" sz="1200" i="1">
                                                  <a:latin typeface="Cambria Math"/>
                                                  <a:ea typeface="宋体" pitchFamily="2" charset="-122"/>
                                                </a:rPr>
                                              </m:ctrlPr>
                                            </m:sSubPr>
                                            <m:e>
                                              <m:r>
                                                <a:rPr lang="en-US" altLang="zh-CN" sz="1200" i="1">
                                                  <a:latin typeface="Cambria Math"/>
                                                  <a:ea typeface="宋体" pitchFamily="2" charset="-122"/>
                                                </a:rPr>
                                                <m:t>𝑑</m:t>
                                              </m:r>
                                            </m:e>
                                            <m:sub>
                                              <m:r>
                                                <a:rPr lang="en-US" altLang="zh-CN" sz="1200" i="1">
                                                  <a:latin typeface="Cambria Math"/>
                                                  <a:ea typeface="宋体" pitchFamily="2" charset="-122"/>
                                                </a:rPr>
                                                <m:t>𝑁</m:t>
                                              </m:r>
                                              <m:r>
                                                <a:rPr lang="en-US" altLang="zh-CN" sz="1200" i="1">
                                                  <a:latin typeface="Cambria Math"/>
                                                  <a:ea typeface="宋体" pitchFamily="2" charset="-122"/>
                                                </a:rPr>
                                                <m:t>−1</m:t>
                                              </m:r>
                                            </m:sub>
                                          </m:sSub>
                                        </m:e>
                                        <m:sup>
                                          <m:r>
                                            <a:rPr lang="en-US" altLang="zh-CN" sz="1200" b="0" i="1" smtClean="0">
                                              <a:latin typeface="Cambria Math"/>
                                              <a:ea typeface="宋体" pitchFamily="2" charset="-122"/>
                                            </a:rPr>
                                            <m:t>0</m:t>
                                          </m:r>
                                        </m:sup>
                                      </m:sSup>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e>
                                    <m:e>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i="1">
                                              <a:latin typeface="Cambria Math"/>
                                              <a:ea typeface="宋体" pitchFamily="2" charset="-122"/>
                                            </a:rPr>
                                            <m:t>1</m:t>
                                          </m:r>
                                        </m:sup>
                                      </m:sSup>
                                      <m:sSup>
                                        <m:sSupPr>
                                          <m:ctrlPr>
                                            <a:rPr lang="en-US" altLang="zh-CN" sz="1200" i="1">
                                              <a:latin typeface="Cambria Math"/>
                                              <a:ea typeface="宋体" pitchFamily="2" charset="-122"/>
                                            </a:rPr>
                                          </m:ctrlPr>
                                        </m:sSupPr>
                                        <m:e>
                                          <m:sSub>
                                            <m:sSubPr>
                                              <m:ctrlPr>
                                                <a:rPr lang="en-US" altLang="zh-CN" sz="1200" i="1">
                                                  <a:latin typeface="Cambria Math"/>
                                                  <a:ea typeface="宋体" pitchFamily="2" charset="-122"/>
                                                </a:rPr>
                                              </m:ctrlPr>
                                            </m:sSubPr>
                                            <m:e>
                                              <m:r>
                                                <a:rPr lang="en-US" altLang="zh-CN" sz="1200" i="1">
                                                  <a:latin typeface="Cambria Math"/>
                                                  <a:ea typeface="宋体" pitchFamily="2" charset="-122"/>
                                                </a:rPr>
                                                <m:t>𝑑</m:t>
                                              </m:r>
                                            </m:e>
                                            <m:sub>
                                              <m:r>
                                                <a:rPr lang="en-US" altLang="zh-CN" sz="1200" i="1">
                                                  <a:latin typeface="Cambria Math"/>
                                                  <a:ea typeface="宋体" pitchFamily="2" charset="-122"/>
                                                </a:rPr>
                                                <m:t>𝑁</m:t>
                                              </m:r>
                                              <m:r>
                                                <a:rPr lang="en-US" altLang="zh-CN" sz="1200" i="1">
                                                  <a:latin typeface="Cambria Math"/>
                                                  <a:ea typeface="宋体" pitchFamily="2" charset="-122"/>
                                                </a:rPr>
                                                <m:t>−1</m:t>
                                              </m:r>
                                            </m:sub>
                                          </m:sSub>
                                        </m:e>
                                        <m:sup>
                                          <m:r>
                                            <a:rPr lang="en-US" altLang="zh-CN" sz="1200" i="1">
                                              <a:latin typeface="Cambria Math"/>
                                              <a:ea typeface="宋体" pitchFamily="2" charset="-122"/>
                                            </a:rPr>
                                            <m:t>1</m:t>
                                          </m:r>
                                        </m:sup>
                                      </m:sSup>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e>
                                  </m:mr>
                                </m:m>
                              </m:e>
                              <m:e>
                                <m:r>
                                  <a:rPr lang="en-US" altLang="zh-CN" sz="1200" b="0" i="1" smtClean="0">
                                    <a:latin typeface="Cambria Math"/>
                                    <a:ea typeface="宋体" pitchFamily="2" charset="-122"/>
                                  </a:rPr>
                                  <m:t>⋯</m:t>
                                </m:r>
                              </m:e>
                              <m:e>
                                <m:f>
                                  <m:fPr>
                                    <m:ctrlPr>
                                      <a:rPr lang="en-US" altLang="zh-CN" sz="1200" i="1">
                                        <a:latin typeface="Cambria Math"/>
                                        <a:ea typeface="宋体" pitchFamily="2" charset="-122"/>
                                      </a:rPr>
                                    </m:ctrlPr>
                                  </m:fPr>
                                  <m:num>
                                    <m:sSup>
                                      <m:sSupPr>
                                        <m:ctrlPr>
                                          <a:rPr lang="en-US" altLang="zh-CN" sz="1200" i="1">
                                            <a:latin typeface="Cambria Math"/>
                                            <a:ea typeface="宋体" pitchFamily="2" charset="-122"/>
                                          </a:rPr>
                                        </m:ctrlPr>
                                      </m:sSupPr>
                                      <m:e>
                                        <m:r>
                                          <a:rPr lang="en-US" altLang="zh-CN" sz="1200" i="1">
                                            <a:latin typeface="Cambria Math"/>
                                            <a:ea typeface="宋体" pitchFamily="2" charset="-122"/>
                                          </a:rPr>
                                          <m:t>𝑉</m:t>
                                        </m:r>
                                      </m:e>
                                      <m:sup>
                                        <m:r>
                                          <a:rPr lang="en-US" altLang="zh-CN" sz="1200" b="0" i="1" smtClean="0">
                                            <a:latin typeface="Cambria Math"/>
                                            <a:ea typeface="宋体" pitchFamily="2" charset="-122"/>
                                          </a:rPr>
                                          <m:t>𝑁</m:t>
                                        </m:r>
                                        <m:r>
                                          <a:rPr lang="en-US" altLang="zh-CN" sz="1200" b="0" i="1" smtClean="0">
                                            <a:latin typeface="Cambria Math"/>
                                            <a:ea typeface="宋体" pitchFamily="2" charset="-122"/>
                                          </a:rPr>
                                          <m:t>−1</m:t>
                                        </m:r>
                                      </m:sup>
                                    </m:sSup>
                                  </m:num>
                                  <m:den>
                                    <m:r>
                                      <m:rPr>
                                        <m:sty m:val="p"/>
                                      </m:rPr>
                                      <a:rPr lang="el-GR" altLang="zh-CN" sz="1200" i="1">
                                        <a:latin typeface="Cambria Math"/>
                                        <a:ea typeface="Cambria Math"/>
                                      </a:rPr>
                                      <m:t>Δ</m:t>
                                    </m:r>
                                    <m:sSub>
                                      <m:sSubPr>
                                        <m:ctrlPr>
                                          <a:rPr lang="el-GR" altLang="zh-CN" sz="1200" i="1" smtClean="0">
                                            <a:latin typeface="Cambria Math"/>
                                            <a:ea typeface="Cambria Math"/>
                                          </a:rPr>
                                        </m:ctrlPr>
                                      </m:sSubPr>
                                      <m:e>
                                        <m:r>
                                          <a:rPr lang="zh-CN" altLang="el-GR" sz="1200" i="1">
                                            <a:latin typeface="Cambria Math"/>
                                            <a:ea typeface="Cambria Math"/>
                                          </a:rPr>
                                          <m:t>𝜏</m:t>
                                        </m:r>
                                      </m:e>
                                      <m:sub>
                                        <m:r>
                                          <a:rPr lang="en-US" altLang="zh-CN" sz="1200" b="0" i="1" smtClean="0">
                                            <a:latin typeface="Cambria Math"/>
                                            <a:ea typeface="Cambria Math"/>
                                          </a:rPr>
                                          <m:t>𝑁</m:t>
                                        </m:r>
                                        <m:r>
                                          <a:rPr lang="en-US" altLang="zh-CN" sz="1200" b="0" i="1" smtClean="0">
                                            <a:latin typeface="Cambria Math"/>
                                            <a:ea typeface="Cambria Math"/>
                                          </a:rPr>
                                          <m:t>−1</m:t>
                                        </m:r>
                                      </m:sub>
                                    </m:sSub>
                                  </m:den>
                                </m:f>
                                <m:bar>
                                  <m:barPr>
                                    <m:ctrlPr>
                                      <a:rPr lang="en-US" altLang="zh-CN" sz="1200" i="1">
                                        <a:latin typeface="Cambria Math"/>
                                        <a:ea typeface="宋体" pitchFamily="2" charset="-122"/>
                                      </a:rPr>
                                    </m:ctrlPr>
                                  </m:barPr>
                                  <m:e>
                                    <m:r>
                                      <a:rPr lang="en-US" altLang="zh-CN" sz="1200" b="1" i="1">
                                        <a:latin typeface="Cambria Math"/>
                                        <a:ea typeface="宋体" pitchFamily="2" charset="-122"/>
                                      </a:rPr>
                                      <m:t>𝑰</m:t>
                                    </m:r>
                                  </m:e>
                                </m:bar>
                                <m:r>
                                  <m:rPr>
                                    <m:brk m:alnAt="7"/>
                                  </m:rPr>
                                  <a:rPr lang="en-US" altLang="zh-CN" sz="1200" i="1">
                                    <a:latin typeface="Cambria Math"/>
                                    <a:ea typeface="宋体" pitchFamily="2" charset="-122"/>
                                  </a:rPr>
                                  <m:t>+</m:t>
                                </m:r>
                                <m:sSub>
                                  <m:sSubPr>
                                    <m:ctrlPr>
                                      <a:rPr lang="en-US" altLang="zh-CN" sz="1200" i="1">
                                        <a:latin typeface="Cambria Math"/>
                                        <a:ea typeface="宋体" pitchFamily="2" charset="-122"/>
                                      </a:rPr>
                                    </m:ctrlPr>
                                  </m:sSubPr>
                                  <m:e>
                                    <m:bar>
                                      <m:barPr>
                                        <m:ctrlPr>
                                          <a:rPr lang="en-US" altLang="zh-CN" sz="1200" i="1">
                                            <a:latin typeface="Cambria Math"/>
                                            <a:ea typeface="宋体" pitchFamily="2" charset="-122"/>
                                          </a:rPr>
                                        </m:ctrlPr>
                                      </m:barPr>
                                      <m:e>
                                        <m:r>
                                          <a:rPr lang="en-US" altLang="zh-CN" sz="1200" b="1" i="1">
                                            <a:latin typeface="Cambria Math"/>
                                            <a:ea typeface="宋体" pitchFamily="2" charset="-122"/>
                                          </a:rPr>
                                          <m:t>𝑱</m:t>
                                        </m:r>
                                      </m:e>
                                    </m:bar>
                                  </m:e>
                                  <m:sub>
                                    <m:r>
                                      <a:rPr lang="en-US" altLang="zh-CN" sz="1200" b="0" i="1" smtClean="0">
                                        <a:latin typeface="Cambria Math"/>
                                        <a:ea typeface="宋体" pitchFamily="2" charset="-122"/>
                                      </a:rPr>
                                      <m:t>𝑁</m:t>
                                    </m:r>
                                    <m:r>
                                      <a:rPr lang="en-US" altLang="zh-CN" sz="1200" b="0" i="1" smtClean="0">
                                        <a:latin typeface="Cambria Math"/>
                                        <a:ea typeface="宋体" pitchFamily="2" charset="-122"/>
                                      </a:rPr>
                                      <m:t>−1</m:t>
                                    </m:r>
                                  </m:sub>
                                </m:sSub>
                              </m:e>
                            </m:mr>
                          </m:m>
                        </m:e>
                      </m:d>
                    </m:oMath>
                  </m:oMathPara>
                </a14:m>
                <a:endParaRPr lang="en-US" altLang="zh-CN" sz="1200" b="0" dirty="0" smtClean="0">
                  <a:ea typeface="宋体" pitchFamily="2" charset="-122"/>
                </a:endParaRPr>
              </a:p>
              <a:p>
                <a:pPr lvl="1" eaLnBrk="1" hangingPunct="1"/>
                <a:r>
                  <a:rPr lang="en-US" altLang="zh-CN" sz="2000" dirty="0" smtClean="0">
                    <a:ea typeface="宋体" pitchFamily="2" charset="-122"/>
                  </a:rPr>
                  <a:t>The implicit method utilizes a global Newton scheme where a linear system of equations must be solved at each non-linear iteration</a:t>
                </a:r>
              </a:p>
            </p:txBody>
          </p:sp>
        </mc:Choice>
        <mc:Fallback xmlns="">
          <p:sp>
            <p:nvSpPr>
              <p:cNvPr id="175107" name="Rectangle 3"/>
              <p:cNvSpPr>
                <a:spLocks noGrp="1" noRot="1" noChangeAspect="1" noMove="1" noResize="1" noEditPoints="1" noAdjustHandles="1" noChangeArrowheads="1" noChangeShapeType="1" noTextEdit="1"/>
              </p:cNvSpPr>
              <p:nvPr>
                <p:ph idx="1"/>
              </p:nvPr>
            </p:nvSpPr>
            <p:spPr>
              <a:blipFill rotWithShape="1">
                <a:blip r:embed="rId2"/>
                <a:stretch>
                  <a:fillRect l="-1037" t="-1271"/>
                </a:stretch>
              </a:blipFill>
            </p:spPr>
            <p:txBody>
              <a:bodyPr/>
              <a:lstStyle/>
              <a:p>
                <a:r>
                  <a:rPr lang="en-US">
                    <a:noFill/>
                  </a:rPr>
                  <a:t> </a:t>
                </a:r>
              </a:p>
            </p:txBody>
          </p:sp>
        </mc:Fallback>
      </mc:AlternateContent>
      <p:sp>
        <p:nvSpPr>
          <p:cNvPr id="3077" name="Rectangle 2"/>
          <p:cNvSpPr>
            <a:spLocks noGrp="1" noChangeArrowheads="1"/>
          </p:cNvSpPr>
          <p:nvPr>
            <p:ph type="title"/>
          </p:nvPr>
        </p:nvSpPr>
        <p:spPr>
          <a:xfrm>
            <a:off x="130629" y="130630"/>
            <a:ext cx="8882742" cy="938149"/>
          </a:xfrm>
        </p:spPr>
        <p:txBody>
          <a:bodyPr>
            <a:normAutofit/>
          </a:bodyPr>
          <a:lstStyle/>
          <a:p>
            <a:pPr eaLnBrk="1" hangingPunct="1"/>
            <a:r>
              <a:rPr lang="en-US" altLang="zh-CN" dirty="0" smtClean="0">
                <a:ea typeface="宋体" pitchFamily="2" charset="-122"/>
              </a:rPr>
              <a:t>Formulation: Fully-implicit method</a:t>
            </a:r>
          </a:p>
        </p:txBody>
      </p:sp>
    </p:spTree>
    <p:extLst>
      <p:ext uri="{BB962C8B-B14F-4D97-AF65-F5344CB8AC3E}">
        <p14:creationId xmlns:p14="http://schemas.microsoft.com/office/powerpoint/2010/main" val="13615205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The resultant linear system can be efficiently solved at each non-linear iteration using the Generalized Minimal Residual Method:</a:t>
            </a:r>
          </a:p>
          <a:p>
            <a:endParaRPr lang="en-US" dirty="0"/>
          </a:p>
        </p:txBody>
      </p:sp>
      <p:sp>
        <p:nvSpPr>
          <p:cNvPr id="3" name="Title 2"/>
          <p:cNvSpPr>
            <a:spLocks noGrp="1"/>
          </p:cNvSpPr>
          <p:nvPr>
            <p:ph type="title"/>
          </p:nvPr>
        </p:nvSpPr>
        <p:spPr/>
        <p:txBody>
          <a:bodyPr/>
          <a:lstStyle/>
          <a:p>
            <a:r>
              <a:rPr lang="en-US" dirty="0" smtClean="0"/>
              <a:t>Formulation: GMRES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022" r="41221" b="-469"/>
          <a:stretch/>
        </p:blipFill>
        <p:spPr>
          <a:xfrm>
            <a:off x="1254034" y="2392652"/>
            <a:ext cx="5669280" cy="3485633"/>
          </a:xfrm>
          <a:prstGeom prst="rect">
            <a:avLst/>
          </a:prstGeom>
        </p:spPr>
      </p:pic>
    </p:spTree>
    <p:extLst>
      <p:ext uri="{BB962C8B-B14F-4D97-AF65-F5344CB8AC3E}">
        <p14:creationId xmlns:p14="http://schemas.microsoft.com/office/powerpoint/2010/main" val="3603346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smtClean="0"/>
              <a:t>Block-colored Gauss-Seidel is used to precondition GMRES in line 4 of the previous algorithm with an additional defect correction step</a:t>
            </a:r>
          </a:p>
          <a:p>
            <a:endParaRPr lang="en-US" dirty="0"/>
          </a:p>
        </p:txBody>
      </p:sp>
      <p:sp>
        <p:nvSpPr>
          <p:cNvPr id="3" name="Title 2"/>
          <p:cNvSpPr>
            <a:spLocks noGrp="1"/>
          </p:cNvSpPr>
          <p:nvPr>
            <p:ph type="title"/>
          </p:nvPr>
        </p:nvSpPr>
        <p:spPr/>
        <p:txBody>
          <a:bodyPr/>
          <a:lstStyle/>
          <a:p>
            <a:r>
              <a:rPr lang="en-US" dirty="0" smtClean="0"/>
              <a:t>Formulation: BCGS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9554" r="44402" b="-612"/>
          <a:stretch/>
        </p:blipFill>
        <p:spPr>
          <a:xfrm>
            <a:off x="1254033" y="2971800"/>
            <a:ext cx="5029200" cy="2926080"/>
          </a:xfrm>
          <a:prstGeom prst="rect">
            <a:avLst/>
          </a:prstGeom>
        </p:spPr>
      </p:pic>
    </p:spTree>
    <p:extLst>
      <p:ext uri="{BB962C8B-B14F-4D97-AF65-F5344CB8AC3E}">
        <p14:creationId xmlns:p14="http://schemas.microsoft.com/office/powerpoint/2010/main" val="2396965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5107" name="Rectangle 3"/>
              <p:cNvSpPr>
                <a:spLocks noGrp="1" noChangeArrowheads="1"/>
              </p:cNvSpPr>
              <p:nvPr>
                <p:ph idx="1"/>
              </p:nvPr>
            </p:nvSpPr>
            <p:spPr/>
            <p:txBody>
              <a:bodyPr>
                <a:normAutofit fontScale="92500"/>
              </a:bodyPr>
              <a:lstStyle/>
              <a:p>
                <a:pPr eaLnBrk="1" hangingPunct="1"/>
                <a:r>
                  <a:rPr lang="en-US" altLang="zh-CN" sz="2000" dirty="0" smtClean="0">
                    <a:ea typeface="宋体" pitchFamily="2" charset="-122"/>
                  </a:rPr>
                  <a:t>A pseudo-time step term (as given below) is used for enhanced diagonal dominance, a better-conditioned matrix, and to limit the size of the update:</a:t>
                </a:r>
              </a:p>
              <a:p>
                <a:pPr eaLnBrk="1" hangingPunct="1"/>
                <a:endParaRPr lang="en-US" altLang="zh-CN" sz="800" dirty="0" smtClean="0">
                  <a:ea typeface="宋体" pitchFamily="2" charset="-122"/>
                </a:endParaRPr>
              </a:p>
              <a:p>
                <a:pPr marL="0" indent="0">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altLang="zh-CN" sz="2000" i="1">
                              <a:latin typeface="Cambria Math"/>
                              <a:ea typeface="Cambria Math"/>
                            </a:rPr>
                          </m:ctrlPr>
                        </m:mPr>
                        <m:mr>
                          <m:e>
                            <m:r>
                              <a:rPr lang="en-US" altLang="zh-CN" sz="2000" i="1">
                                <a:latin typeface="Cambria Math"/>
                                <a:ea typeface="Cambria Math"/>
                              </a:rPr>
                              <m:t>∆</m:t>
                            </m:r>
                            <m:sSub>
                              <m:sSubPr>
                                <m:ctrlPr>
                                  <a:rPr lang="en-US" altLang="zh-CN" sz="2000" i="1">
                                    <a:latin typeface="Cambria Math"/>
                                    <a:ea typeface="Cambria Math"/>
                                  </a:rPr>
                                </m:ctrlPr>
                              </m:sSubPr>
                              <m:e>
                                <m:r>
                                  <a:rPr lang="zh-CN" altLang="en-US" sz="2000" i="1">
                                    <a:latin typeface="Cambria Math"/>
                                    <a:ea typeface="Cambria Math"/>
                                  </a:rPr>
                                  <m:t>𝜏</m:t>
                                </m:r>
                              </m:e>
                              <m:sub>
                                <m:r>
                                  <a:rPr lang="en-US" altLang="zh-CN" sz="2000" i="1">
                                    <a:latin typeface="Cambria Math"/>
                                    <a:ea typeface="Cambria Math"/>
                                  </a:rPr>
                                  <m:t>𝑛</m:t>
                                </m:r>
                              </m:sub>
                            </m:sSub>
                            <m:r>
                              <a:rPr lang="en-US" altLang="zh-CN" sz="2000" i="1">
                                <a:latin typeface="Cambria Math"/>
                                <a:ea typeface="Cambria Math"/>
                              </a:rPr>
                              <m:t>=</m:t>
                            </m:r>
                            <m:r>
                              <a:rPr lang="en-US" altLang="zh-CN" sz="2000" i="1">
                                <a:latin typeface="Cambria Math"/>
                                <a:ea typeface="Cambria Math"/>
                              </a:rPr>
                              <m:t>𝐶𝐹𝐿</m:t>
                            </m:r>
                            <m:f>
                              <m:fPr>
                                <m:ctrlPr>
                                  <a:rPr lang="en-US" altLang="zh-CN" sz="2000" i="1">
                                    <a:latin typeface="Cambria Math"/>
                                    <a:ea typeface="Cambria Math"/>
                                  </a:rPr>
                                </m:ctrlPr>
                              </m:fPr>
                              <m:num>
                                <m:sSup>
                                  <m:sSupPr>
                                    <m:ctrlPr>
                                      <a:rPr lang="en-US" altLang="zh-CN" sz="2000" i="1">
                                        <a:latin typeface="Cambria Math"/>
                                        <a:ea typeface="Cambria Math"/>
                                      </a:rPr>
                                    </m:ctrlPr>
                                  </m:sSupPr>
                                  <m:e>
                                    <m:r>
                                      <a:rPr lang="en-US" altLang="zh-CN" sz="2000" i="1">
                                        <a:latin typeface="Cambria Math"/>
                                        <a:ea typeface="Cambria Math"/>
                                      </a:rPr>
                                      <m:t>𝑉</m:t>
                                    </m:r>
                                  </m:e>
                                  <m:sup>
                                    <m:r>
                                      <a:rPr lang="en-US" altLang="zh-CN" sz="2000" i="1">
                                        <a:latin typeface="Cambria Math"/>
                                        <a:ea typeface="Cambria Math"/>
                                      </a:rPr>
                                      <m:t>𝑛</m:t>
                                    </m:r>
                                  </m:sup>
                                </m:sSup>
                              </m:num>
                              <m:den>
                                <m:d>
                                  <m:dPr>
                                    <m:begChr m:val="‖"/>
                                    <m:endChr m:val="‖"/>
                                    <m:ctrlPr>
                                      <a:rPr lang="en-US" altLang="zh-CN" sz="2000" i="1">
                                        <a:latin typeface="Cambria Math"/>
                                        <a:ea typeface="Cambria Math"/>
                                      </a:rPr>
                                    </m:ctrlPr>
                                  </m:dPr>
                                  <m:e>
                                    <m:r>
                                      <a:rPr lang="zh-CN" altLang="en-US" sz="2000" i="1">
                                        <a:latin typeface="Cambria Math"/>
                                        <a:ea typeface="Cambria Math"/>
                                      </a:rPr>
                                      <m:t>𝜆</m:t>
                                    </m:r>
                                  </m:e>
                                </m:d>
                                <m:r>
                                  <a:rPr lang="en-US" altLang="zh-CN" sz="2000" i="1">
                                    <a:latin typeface="Cambria Math"/>
                                    <a:ea typeface="Cambria Math"/>
                                  </a:rPr>
                                  <m:t>+</m:t>
                                </m:r>
                                <m:sSup>
                                  <m:sSupPr>
                                    <m:ctrlPr>
                                      <a:rPr lang="en-US" altLang="zh-CN" sz="2000" i="1">
                                        <a:latin typeface="Cambria Math"/>
                                        <a:ea typeface="Cambria Math"/>
                                      </a:rPr>
                                    </m:ctrlPr>
                                  </m:sSupPr>
                                  <m:e>
                                    <m:r>
                                      <a:rPr lang="en-US" altLang="zh-CN" sz="2000" i="1">
                                        <a:latin typeface="Cambria Math"/>
                                        <a:ea typeface="Cambria Math"/>
                                      </a:rPr>
                                      <m:t>𝑉</m:t>
                                    </m:r>
                                  </m:e>
                                  <m:sup>
                                    <m:r>
                                      <a:rPr lang="en-US" altLang="zh-CN" sz="2000" i="1">
                                        <a:latin typeface="Cambria Math"/>
                                        <a:ea typeface="Cambria Math"/>
                                      </a:rPr>
                                      <m:t>𝑛</m:t>
                                    </m:r>
                                  </m:sup>
                                </m:sSup>
                                <m:r>
                                  <a:rPr lang="en-US" altLang="zh-CN" sz="2000" i="1">
                                    <a:latin typeface="Cambria Math"/>
                                    <a:ea typeface="Cambria Math"/>
                                  </a:rPr>
                                  <m:t>𝑘</m:t>
                                </m:r>
                                <m:r>
                                  <a:rPr lang="en-US" altLang="zh-CN" sz="2000" i="1">
                                    <a:latin typeface="Cambria Math"/>
                                    <a:ea typeface="Cambria Math"/>
                                  </a:rPr>
                                  <m:t>′</m:t>
                                </m:r>
                              </m:den>
                            </m:f>
                            <m:r>
                              <m:rPr>
                                <m:nor/>
                              </m:rPr>
                              <a:rPr lang="en-US" altLang="zh-CN" sz="2000" dirty="0">
                                <a:ea typeface="宋体" pitchFamily="2" charset="-122"/>
                              </a:rPr>
                              <m:t> </m:t>
                            </m:r>
                          </m:e>
                          <m:e>
                            <m:r>
                              <a:rPr lang="en-US" altLang="zh-CN" sz="2000" i="1">
                                <a:latin typeface="Cambria Math"/>
                                <a:ea typeface="Cambria Math"/>
                              </a:rPr>
                              <m:t>𝑤h𝑒𝑟𝑒</m:t>
                            </m:r>
                          </m:e>
                          <m:e>
                            <m:sSup>
                              <m:sSupPr>
                                <m:ctrlPr>
                                  <a:rPr lang="en-US" altLang="zh-CN" sz="2000" i="1">
                                    <a:latin typeface="Cambria Math"/>
                                    <a:ea typeface="Cambria Math"/>
                                  </a:rPr>
                                </m:ctrlPr>
                              </m:sSupPr>
                              <m:e>
                                <m:r>
                                  <a:rPr lang="en-US" altLang="zh-CN" sz="2000" i="1">
                                    <a:latin typeface="Cambria Math"/>
                                    <a:ea typeface="Cambria Math"/>
                                  </a:rPr>
                                  <m:t>𝑘</m:t>
                                </m:r>
                              </m:e>
                              <m:sup>
                                <m:r>
                                  <a:rPr lang="en-US" altLang="zh-CN" sz="2000" i="1">
                                    <a:latin typeface="Cambria Math"/>
                                    <a:ea typeface="Cambria Math"/>
                                  </a:rPr>
                                  <m:t>′</m:t>
                                </m:r>
                              </m:sup>
                            </m:sSup>
                            <m:r>
                              <a:rPr lang="en-US" altLang="zh-CN" sz="2000" i="1">
                                <a:latin typeface="Cambria Math"/>
                                <a:ea typeface="Cambria Math"/>
                              </a:rPr>
                              <m:t>=</m:t>
                            </m:r>
                            <m:d>
                              <m:dPr>
                                <m:begChr m:val="{"/>
                                <m:endChr m:val=""/>
                                <m:ctrlPr>
                                  <a:rPr lang="en-US" altLang="zh-CN" sz="2000" i="1">
                                    <a:latin typeface="Cambria Math"/>
                                    <a:ea typeface="Cambria Math"/>
                                  </a:rPr>
                                </m:ctrlPr>
                              </m:dPr>
                              <m:e>
                                <m:m>
                                  <m:mPr>
                                    <m:mcs>
                                      <m:mc>
                                        <m:mcPr>
                                          <m:count m:val="2"/>
                                          <m:mcJc m:val="center"/>
                                        </m:mcPr>
                                      </m:mc>
                                    </m:mcs>
                                    <m:ctrlPr>
                                      <a:rPr lang="en-US" altLang="zh-CN" sz="2000" i="1">
                                        <a:latin typeface="Cambria Math"/>
                                        <a:ea typeface="Cambria Math"/>
                                      </a:rPr>
                                    </m:ctrlPr>
                                  </m:mPr>
                                  <m:mr>
                                    <m:e>
                                      <m:box>
                                        <m:boxPr>
                                          <m:ctrlPr>
                                            <a:rPr lang="en-US" altLang="zh-CN" sz="2000" i="1">
                                              <a:latin typeface="Cambria Math"/>
                                              <a:ea typeface="Cambria Math"/>
                                            </a:rPr>
                                          </m:ctrlPr>
                                        </m:boxPr>
                                        <m:e>
                                          <m:argPr>
                                            <m:argSz m:val="-1"/>
                                          </m:argPr>
                                          <m:f>
                                            <m:fPr>
                                              <m:ctrlPr>
                                                <a:rPr lang="en-US" altLang="zh-CN" sz="2000" i="1">
                                                  <a:latin typeface="Cambria Math"/>
                                                  <a:ea typeface="Cambria Math"/>
                                                </a:rPr>
                                              </m:ctrlPr>
                                            </m:fPr>
                                            <m:num>
                                              <m:r>
                                                <a:rPr lang="zh-CN" altLang="en-US" sz="2000" i="1">
                                                  <a:latin typeface="Cambria Math"/>
                                                  <a:ea typeface="Cambria Math"/>
                                                </a:rPr>
                                                <m:t>𝜋</m:t>
                                              </m:r>
                                              <m:r>
                                                <a:rPr lang="en-US" altLang="zh-CN" sz="2000" i="1">
                                                  <a:latin typeface="Cambria Math"/>
                                                  <a:ea typeface="Cambria Math"/>
                                                </a:rPr>
                                                <m:t>𝑁</m:t>
                                              </m:r>
                                            </m:num>
                                            <m:den>
                                              <m:r>
                                                <a:rPr lang="en-US" altLang="zh-CN" sz="2000" i="1">
                                                  <a:latin typeface="Cambria Math"/>
                                                  <a:ea typeface="Cambria Math"/>
                                                </a:rPr>
                                                <m:t>𝑇</m:t>
                                              </m:r>
                                            </m:den>
                                          </m:f>
                                        </m:e>
                                      </m:box>
                                    </m:e>
                                    <m:e>
                                      <m:r>
                                        <a:rPr lang="en-US" altLang="zh-CN" sz="2000" i="1">
                                          <a:latin typeface="Cambria Math"/>
                                          <a:ea typeface="Cambria Math"/>
                                        </a:rPr>
                                        <m:t>𝑖𝑓</m:t>
                                      </m:r>
                                      <m:r>
                                        <a:rPr lang="en-US" altLang="zh-CN" sz="2000" i="1">
                                          <a:latin typeface="Cambria Math"/>
                                          <a:ea typeface="Cambria Math"/>
                                        </a:rPr>
                                        <m:t> </m:t>
                                      </m:r>
                                      <m:r>
                                        <a:rPr lang="en-US" altLang="zh-CN" sz="2000" i="1">
                                          <a:latin typeface="Cambria Math"/>
                                          <a:ea typeface="Cambria Math"/>
                                        </a:rPr>
                                        <m:t>𝑁</m:t>
                                      </m:r>
                                      <m:r>
                                        <a:rPr lang="en-US" altLang="zh-CN" sz="2000" i="1">
                                          <a:latin typeface="Cambria Math"/>
                                          <a:ea typeface="Cambria Math"/>
                                        </a:rPr>
                                        <m:t> </m:t>
                                      </m:r>
                                      <m:r>
                                        <a:rPr lang="en-US" altLang="zh-CN" sz="2000" i="1">
                                          <a:latin typeface="Cambria Math"/>
                                          <a:ea typeface="Cambria Math"/>
                                        </a:rPr>
                                        <m:t>𝑖𝑠</m:t>
                                      </m:r>
                                      <m:r>
                                        <a:rPr lang="en-US" altLang="zh-CN" sz="2000" i="1">
                                          <a:latin typeface="Cambria Math"/>
                                          <a:ea typeface="Cambria Math"/>
                                        </a:rPr>
                                        <m:t> </m:t>
                                      </m:r>
                                      <m:r>
                                        <a:rPr lang="en-US" altLang="zh-CN" sz="2000" i="1">
                                          <a:latin typeface="Cambria Math"/>
                                          <a:ea typeface="Cambria Math"/>
                                        </a:rPr>
                                        <m:t>𝑒𝑣𝑒𝑛</m:t>
                                      </m:r>
                                    </m:e>
                                  </m:mr>
                                  <m:mr>
                                    <m:e>
                                      <m:box>
                                        <m:boxPr>
                                          <m:ctrlPr>
                                            <a:rPr lang="en-US" altLang="zh-CN" sz="2000" i="1">
                                              <a:latin typeface="Cambria Math"/>
                                              <a:ea typeface="Cambria Math"/>
                                            </a:rPr>
                                          </m:ctrlPr>
                                        </m:boxPr>
                                        <m:e>
                                          <m:argPr>
                                            <m:argSz m:val="-1"/>
                                          </m:argPr>
                                          <m:f>
                                            <m:fPr>
                                              <m:ctrlPr>
                                                <a:rPr lang="en-US" altLang="zh-CN" sz="2000" i="1">
                                                  <a:latin typeface="Cambria Math"/>
                                                  <a:ea typeface="Cambria Math"/>
                                                </a:rPr>
                                              </m:ctrlPr>
                                            </m:fPr>
                                            <m:num>
                                              <m:r>
                                                <a:rPr lang="zh-CN" altLang="en-US" sz="2000" i="1">
                                                  <a:latin typeface="Cambria Math"/>
                                                  <a:ea typeface="Cambria Math"/>
                                                </a:rPr>
                                                <m:t>𝜋</m:t>
                                              </m:r>
                                              <m:d>
                                                <m:dPr>
                                                  <m:ctrlPr>
                                                    <a:rPr lang="en-US" altLang="zh-CN" sz="2000" i="1">
                                                      <a:latin typeface="Cambria Math"/>
                                                      <a:ea typeface="Cambria Math"/>
                                                    </a:rPr>
                                                  </m:ctrlPr>
                                                </m:dPr>
                                                <m:e>
                                                  <m:r>
                                                    <a:rPr lang="en-US" altLang="zh-CN" sz="2000" i="1">
                                                      <a:latin typeface="Cambria Math"/>
                                                      <a:ea typeface="Cambria Math"/>
                                                    </a:rPr>
                                                    <m:t>𝑁</m:t>
                                                  </m:r>
                                                  <m:r>
                                                    <a:rPr lang="en-US" altLang="zh-CN" sz="2000" i="1">
                                                      <a:latin typeface="Cambria Math"/>
                                                      <a:ea typeface="Cambria Math"/>
                                                    </a:rPr>
                                                    <m:t>−1</m:t>
                                                  </m:r>
                                                </m:e>
                                              </m:d>
                                            </m:num>
                                            <m:den>
                                              <m:r>
                                                <a:rPr lang="en-US" altLang="zh-CN" sz="2000" i="1">
                                                  <a:latin typeface="Cambria Math"/>
                                                  <a:ea typeface="Cambria Math"/>
                                                </a:rPr>
                                                <m:t>𝑇</m:t>
                                              </m:r>
                                            </m:den>
                                          </m:f>
                                        </m:e>
                                      </m:box>
                                    </m:e>
                                    <m:e>
                                      <m:r>
                                        <a:rPr lang="en-US" altLang="zh-CN" sz="2000" i="1">
                                          <a:latin typeface="Cambria Math"/>
                                          <a:ea typeface="Cambria Math"/>
                                        </a:rPr>
                                        <m:t>𝑖𝑓</m:t>
                                      </m:r>
                                      <m:r>
                                        <a:rPr lang="en-US" altLang="zh-CN" sz="2000" i="1">
                                          <a:latin typeface="Cambria Math"/>
                                          <a:ea typeface="Cambria Math"/>
                                        </a:rPr>
                                        <m:t> </m:t>
                                      </m:r>
                                      <m:r>
                                        <a:rPr lang="en-US" altLang="zh-CN" sz="2000" i="1">
                                          <a:latin typeface="Cambria Math"/>
                                          <a:ea typeface="Cambria Math"/>
                                        </a:rPr>
                                        <m:t>𝑁</m:t>
                                      </m:r>
                                      <m:r>
                                        <a:rPr lang="en-US" altLang="zh-CN" sz="2000" i="1">
                                          <a:latin typeface="Cambria Math"/>
                                          <a:ea typeface="Cambria Math"/>
                                        </a:rPr>
                                        <m:t> </m:t>
                                      </m:r>
                                      <m:r>
                                        <a:rPr lang="en-US" altLang="zh-CN" sz="2000" i="1">
                                          <a:latin typeface="Cambria Math"/>
                                          <a:ea typeface="Cambria Math"/>
                                        </a:rPr>
                                        <m:t>𝑖𝑠</m:t>
                                      </m:r>
                                      <m:r>
                                        <a:rPr lang="en-US" altLang="zh-CN" sz="2000" i="1">
                                          <a:latin typeface="Cambria Math"/>
                                          <a:ea typeface="Cambria Math"/>
                                        </a:rPr>
                                        <m:t> </m:t>
                                      </m:r>
                                      <m:r>
                                        <a:rPr lang="en-US" altLang="zh-CN" sz="2000" i="1">
                                          <a:latin typeface="Cambria Math"/>
                                          <a:ea typeface="Cambria Math"/>
                                        </a:rPr>
                                        <m:t>𝑜𝑑𝑑</m:t>
                                      </m:r>
                                    </m:e>
                                  </m:mr>
                                </m:m>
                              </m:e>
                            </m:d>
                          </m:e>
                        </m:mr>
                      </m:m>
                    </m:oMath>
                  </m:oMathPara>
                </a14:m>
                <a:endParaRPr lang="en-US" altLang="zh-CN" sz="2000" dirty="0" smtClean="0">
                  <a:ea typeface="宋体" pitchFamily="2" charset="-122"/>
                </a:endParaRPr>
              </a:p>
              <a:p>
                <a:pPr eaLnBrk="1" hangingPunct="1"/>
                <a:endParaRPr lang="en-US" altLang="zh-CN" sz="800" dirty="0" smtClean="0">
                  <a:ea typeface="宋体" pitchFamily="2" charset="-122"/>
                </a:endParaRPr>
              </a:p>
              <a:p>
                <a:pPr eaLnBrk="1" hangingPunct="1"/>
                <a:r>
                  <a:rPr lang="en-US" altLang="zh-CN" sz="2000" dirty="0" smtClean="0">
                    <a:ea typeface="宋体" pitchFamily="2" charset="-122"/>
                  </a:rPr>
                  <a:t>If the off-diagonal entries are omitted from </a:t>
                </a:r>
                <a14:m>
                  <m:oMath xmlns:m="http://schemas.openxmlformats.org/officeDocument/2006/math">
                    <m:d>
                      <m:dPr>
                        <m:begChr m:val="["/>
                        <m:endChr m:val="]"/>
                        <m:ctrlPr>
                          <a:rPr lang="en-US" altLang="zh-CN" sz="2000" i="1" smtClean="0">
                            <a:latin typeface="Cambria Math"/>
                            <a:ea typeface="宋体" pitchFamily="2" charset="-122"/>
                          </a:rPr>
                        </m:ctrlPr>
                      </m:dPr>
                      <m:e>
                        <m:r>
                          <a:rPr lang="en-US" altLang="zh-CN" sz="2000" b="1" i="1" smtClean="0">
                            <a:latin typeface="Cambria Math"/>
                            <a:ea typeface="宋体" pitchFamily="2" charset="-122"/>
                          </a:rPr>
                          <m:t>𝑨</m:t>
                        </m:r>
                      </m:e>
                    </m:d>
                  </m:oMath>
                </a14:m>
                <a:r>
                  <a:rPr lang="en-US" altLang="zh-CN" sz="2000" dirty="0" smtClean="0">
                    <a:ea typeface="宋体" pitchFamily="2" charset="-122"/>
                  </a:rPr>
                  <a:t>, this corresponds to a system that is implicit in space but explicit in time</a:t>
                </a:r>
              </a:p>
              <a:p>
                <a:pPr eaLnBrk="1" hangingPunct="1"/>
                <a:endParaRPr lang="en-US" altLang="zh-CN" sz="900" dirty="0" smtClean="0">
                  <a:ea typeface="宋体" pitchFamily="2" charset="-122"/>
                </a:endParaRPr>
              </a:p>
              <a:p>
                <a:pPr marL="0" lvl="1" indent="0">
                  <a:buClr>
                    <a:schemeClr val="bg2"/>
                  </a:buClr>
                  <a:buSzPct val="90000"/>
                  <a:buNone/>
                </a:pPr>
                <a14:m>
                  <m:oMathPara xmlns:m="http://schemas.openxmlformats.org/officeDocument/2006/math">
                    <m:oMathParaPr>
                      <m:jc m:val="centerGroup"/>
                    </m:oMathParaPr>
                    <m:oMath xmlns:m="http://schemas.openxmlformats.org/officeDocument/2006/math">
                      <m:d>
                        <m:dPr>
                          <m:begChr m:val="["/>
                          <m:endChr m:val="]"/>
                          <m:ctrlPr>
                            <a:rPr lang="en-US" altLang="zh-CN" sz="1800" i="1">
                              <a:latin typeface="Cambria Math"/>
                              <a:ea typeface="宋体" pitchFamily="2" charset="-122"/>
                            </a:rPr>
                          </m:ctrlPr>
                        </m:dPr>
                        <m:e>
                          <m:r>
                            <a:rPr lang="en-US" altLang="zh-CN" sz="1800" b="1" i="1">
                              <a:latin typeface="Cambria Math"/>
                              <a:ea typeface="宋体" pitchFamily="2" charset="-122"/>
                            </a:rPr>
                            <m:t>𝑨</m:t>
                          </m:r>
                        </m:e>
                      </m:d>
                      <m:r>
                        <a:rPr lang="en-US" altLang="zh-CN" sz="1800" i="1">
                          <a:latin typeface="Cambria Math"/>
                          <a:ea typeface="宋体" pitchFamily="2" charset="-122"/>
                        </a:rPr>
                        <m:t>=</m:t>
                      </m:r>
                      <m:d>
                        <m:dPr>
                          <m:begChr m:val="["/>
                          <m:endChr m:val="]"/>
                          <m:ctrlPr>
                            <a:rPr lang="en-US" altLang="zh-CN" sz="1800" i="1">
                              <a:latin typeface="Cambria Math"/>
                              <a:ea typeface="宋体" pitchFamily="2" charset="-122"/>
                            </a:rPr>
                          </m:ctrlPr>
                        </m:dPr>
                        <m:e>
                          <m:f>
                            <m:fPr>
                              <m:ctrlPr>
                                <a:rPr lang="en-US" altLang="zh-CN" sz="1800" i="1">
                                  <a:latin typeface="Cambria Math"/>
                                  <a:ea typeface="宋体" pitchFamily="2" charset="-122"/>
                                </a:rPr>
                              </m:ctrlPr>
                            </m:fPr>
                            <m:num>
                              <m:r>
                                <a:rPr lang="zh-CN" altLang="en-US" sz="1800" i="1">
                                  <a:latin typeface="Cambria Math"/>
                                  <a:ea typeface="宋体" pitchFamily="2" charset="-122"/>
                                </a:rPr>
                                <m:t>𝜕</m:t>
                              </m:r>
                              <m:sSub>
                                <m:sSubPr>
                                  <m:ctrlPr>
                                    <a:rPr lang="en-US" altLang="zh-CN" sz="1800" i="1" smtClean="0">
                                      <a:latin typeface="Cambria Math"/>
                                      <a:ea typeface="宋体" pitchFamily="2" charset="-122"/>
                                    </a:rPr>
                                  </m:ctrlPr>
                                </m:sSubPr>
                                <m:e>
                                  <m:r>
                                    <a:rPr lang="en-US" altLang="zh-CN" sz="1800" b="0" i="1" smtClean="0">
                                      <a:latin typeface="Cambria Math"/>
                                      <a:ea typeface="宋体" pitchFamily="2" charset="-122"/>
                                    </a:rPr>
                                    <m:t>𝑅</m:t>
                                  </m:r>
                                </m:e>
                                <m:sub>
                                  <m:r>
                                    <a:rPr lang="en-US" altLang="zh-CN" sz="1800" b="0" i="1" smtClean="0">
                                      <a:latin typeface="Cambria Math"/>
                                      <a:ea typeface="宋体" pitchFamily="2" charset="-122"/>
                                    </a:rPr>
                                    <m:t>𝑇</m:t>
                                  </m:r>
                                </m:sub>
                              </m:sSub>
                            </m:num>
                            <m:den>
                              <m:r>
                                <a:rPr lang="en-US" altLang="zh-CN" sz="1800" i="1">
                                  <a:latin typeface="Cambria Math"/>
                                  <a:ea typeface="Cambria Math"/>
                                </a:rPr>
                                <m:t>𝜕</m:t>
                              </m:r>
                              <m:r>
                                <a:rPr lang="en-US" altLang="zh-CN" sz="1800" i="1">
                                  <a:latin typeface="Cambria Math"/>
                                  <a:ea typeface="Cambria Math"/>
                                </a:rPr>
                                <m:t>𝑈</m:t>
                              </m:r>
                            </m:den>
                          </m:f>
                        </m:e>
                      </m:d>
                      <m:r>
                        <a:rPr lang="en-US" altLang="zh-CN" sz="1800" i="1">
                          <a:latin typeface="Cambria Math"/>
                          <a:ea typeface="宋体" pitchFamily="2" charset="-122"/>
                        </a:rPr>
                        <m:t>=</m:t>
                      </m:r>
                      <m:d>
                        <m:dPr>
                          <m:begChr m:val="["/>
                          <m:endChr m:val="]"/>
                          <m:ctrlPr>
                            <a:rPr lang="en-US" altLang="zh-CN" sz="1800" i="1">
                              <a:latin typeface="Cambria Math"/>
                              <a:ea typeface="宋体" pitchFamily="2" charset="-122"/>
                            </a:rPr>
                          </m:ctrlPr>
                        </m:dPr>
                        <m:e>
                          <m:m>
                            <m:mPr>
                              <m:mcs>
                                <m:mc>
                                  <m:mcPr>
                                    <m:count m:val="3"/>
                                    <m:mcJc m:val="center"/>
                                  </m:mcPr>
                                </m:mc>
                              </m:mcs>
                              <m:ctrlPr>
                                <a:rPr lang="en-US" altLang="zh-CN" sz="1800" i="1">
                                  <a:latin typeface="Cambria Math"/>
                                  <a:ea typeface="宋体" pitchFamily="2" charset="-122"/>
                                </a:rPr>
                              </m:ctrlPr>
                            </m:mPr>
                            <m:mr>
                              <m:e>
                                <m:m>
                                  <m:mPr>
                                    <m:mcs>
                                      <m:mc>
                                        <m:mcPr>
                                          <m:count m:val="2"/>
                                          <m:mcJc m:val="center"/>
                                        </m:mcPr>
                                      </m:mc>
                                    </m:mcs>
                                    <m:ctrlPr>
                                      <a:rPr lang="en-US" altLang="zh-CN" sz="1800" i="1">
                                        <a:latin typeface="Cambria Math"/>
                                        <a:ea typeface="宋体" pitchFamily="2" charset="-122"/>
                                      </a:rPr>
                                    </m:ctrlPr>
                                  </m:mPr>
                                  <m:mr>
                                    <m:e>
                                      <m:f>
                                        <m:fPr>
                                          <m:ctrlPr>
                                            <a:rPr lang="en-US" altLang="zh-CN" sz="1800" i="1">
                                              <a:latin typeface="Cambria Math"/>
                                              <a:ea typeface="宋体" pitchFamily="2" charset="-122"/>
                                            </a:rPr>
                                          </m:ctrlPr>
                                        </m:fPr>
                                        <m:num>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0</m:t>
                                              </m:r>
                                            </m:sup>
                                          </m:sSup>
                                        </m:num>
                                        <m:den>
                                          <m:r>
                                            <m:rPr>
                                              <m:sty m:val="p"/>
                                            </m:rPr>
                                            <a:rPr lang="el-GR" altLang="zh-CN" sz="1800" i="1">
                                              <a:latin typeface="Cambria Math"/>
                                              <a:ea typeface="Cambria Math"/>
                                            </a:rPr>
                                            <m:t>Δ</m:t>
                                          </m:r>
                                          <m:sSub>
                                            <m:sSubPr>
                                              <m:ctrlPr>
                                                <a:rPr lang="el-GR" altLang="zh-CN" sz="1800" i="1">
                                                  <a:latin typeface="Cambria Math"/>
                                                  <a:ea typeface="Cambria Math"/>
                                                </a:rPr>
                                              </m:ctrlPr>
                                            </m:sSubPr>
                                            <m:e>
                                              <m:r>
                                                <a:rPr lang="zh-CN" altLang="el-GR" sz="1800" i="1">
                                                  <a:latin typeface="Cambria Math"/>
                                                  <a:ea typeface="Cambria Math"/>
                                                </a:rPr>
                                                <m:t>𝜏</m:t>
                                              </m:r>
                                            </m:e>
                                            <m:sub>
                                              <m:r>
                                                <a:rPr lang="en-US" altLang="zh-CN" sz="1800" i="1">
                                                  <a:latin typeface="Cambria Math"/>
                                                  <a:ea typeface="Cambria Math"/>
                                                </a:rPr>
                                                <m:t>0</m:t>
                                              </m:r>
                                            </m:sub>
                                          </m:sSub>
                                        </m:den>
                                      </m:f>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r>
                                        <m:rPr>
                                          <m:brk m:alnAt="7"/>
                                        </m:rPr>
                                        <a:rPr lang="en-US" altLang="zh-CN" sz="1800" i="1">
                                          <a:latin typeface="Cambria Math"/>
                                          <a:ea typeface="宋体" pitchFamily="2" charset="-122"/>
                                        </a:rPr>
                                        <m:t>+</m:t>
                                      </m:r>
                                      <m:sSub>
                                        <m:sSubPr>
                                          <m:ctrlPr>
                                            <a:rPr lang="en-US" altLang="zh-CN" sz="1800" i="1">
                                              <a:latin typeface="Cambria Math"/>
                                              <a:ea typeface="宋体" pitchFamily="2" charset="-122"/>
                                            </a:rPr>
                                          </m:ctrlPr>
                                        </m:sSubPr>
                                        <m:e>
                                          <m:bar>
                                            <m:barPr>
                                              <m:ctrlPr>
                                                <a:rPr lang="en-US" altLang="zh-CN" sz="1800" i="1">
                                                  <a:latin typeface="Cambria Math"/>
                                                  <a:ea typeface="宋体" pitchFamily="2" charset="-122"/>
                                                </a:rPr>
                                              </m:ctrlPr>
                                            </m:barPr>
                                            <m:e>
                                              <m:r>
                                                <a:rPr lang="en-US" altLang="zh-CN" sz="1800" b="1" i="1">
                                                  <a:latin typeface="Cambria Math"/>
                                                  <a:ea typeface="宋体" pitchFamily="2" charset="-122"/>
                                                </a:rPr>
                                                <m:t>𝑱</m:t>
                                              </m:r>
                                            </m:e>
                                          </m:bar>
                                        </m:e>
                                        <m:sub>
                                          <m:r>
                                            <a:rPr lang="en-US" altLang="zh-CN" sz="1800" i="1">
                                              <a:latin typeface="Cambria Math"/>
                                              <a:ea typeface="宋体" pitchFamily="2" charset="-122"/>
                                            </a:rPr>
                                            <m:t>0</m:t>
                                          </m:r>
                                        </m:sub>
                                      </m:sSub>
                                    </m:e>
                                    <m:e>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1</m:t>
                                          </m:r>
                                        </m:sup>
                                      </m:sSup>
                                      <m:sSup>
                                        <m:sSupPr>
                                          <m:ctrlPr>
                                            <a:rPr lang="en-US" altLang="zh-CN" sz="1800" i="1">
                                              <a:latin typeface="Cambria Math"/>
                                              <a:ea typeface="宋体" pitchFamily="2" charset="-122"/>
                                            </a:rPr>
                                          </m:ctrlPr>
                                        </m:sSupPr>
                                        <m:e>
                                          <m:sSub>
                                            <m:sSubPr>
                                              <m:ctrlPr>
                                                <a:rPr lang="en-US" altLang="zh-CN" sz="1800" i="1">
                                                  <a:latin typeface="Cambria Math"/>
                                                  <a:ea typeface="宋体" pitchFamily="2" charset="-122"/>
                                                </a:rPr>
                                              </m:ctrlPr>
                                            </m:sSubPr>
                                            <m:e>
                                              <m:r>
                                                <a:rPr lang="en-US" altLang="zh-CN" sz="1800" i="1">
                                                  <a:latin typeface="Cambria Math"/>
                                                  <a:ea typeface="宋体" pitchFamily="2" charset="-122"/>
                                                </a:rPr>
                                                <m:t>𝑑</m:t>
                                              </m:r>
                                            </m:e>
                                            <m:sub>
                                              <m:r>
                                                <a:rPr lang="en-US" altLang="zh-CN" sz="1800" i="1">
                                                  <a:latin typeface="Cambria Math"/>
                                                  <a:ea typeface="宋体" pitchFamily="2" charset="-122"/>
                                                </a:rPr>
                                                <m:t>0</m:t>
                                              </m:r>
                                            </m:sub>
                                          </m:sSub>
                                        </m:e>
                                        <m:sup>
                                          <m:r>
                                            <a:rPr lang="en-US" altLang="zh-CN" sz="1800" i="1">
                                              <a:latin typeface="Cambria Math"/>
                                              <a:ea typeface="宋体" pitchFamily="2" charset="-122"/>
                                            </a:rPr>
                                            <m:t>1</m:t>
                                          </m:r>
                                        </m:sup>
                                      </m:sSup>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e>
                                  </m:mr>
                                  <m:mr>
                                    <m:e>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0</m:t>
                                          </m:r>
                                        </m:sup>
                                      </m:sSup>
                                      <m:sSup>
                                        <m:sSupPr>
                                          <m:ctrlPr>
                                            <a:rPr lang="en-US" altLang="zh-CN" sz="1800" i="1">
                                              <a:latin typeface="Cambria Math"/>
                                              <a:ea typeface="宋体" pitchFamily="2" charset="-122"/>
                                            </a:rPr>
                                          </m:ctrlPr>
                                        </m:sSupPr>
                                        <m:e>
                                          <m:sSub>
                                            <m:sSubPr>
                                              <m:ctrlPr>
                                                <a:rPr lang="en-US" altLang="zh-CN" sz="1800" i="1">
                                                  <a:latin typeface="Cambria Math"/>
                                                  <a:ea typeface="宋体" pitchFamily="2" charset="-122"/>
                                                </a:rPr>
                                              </m:ctrlPr>
                                            </m:sSubPr>
                                            <m:e>
                                              <m:r>
                                                <a:rPr lang="en-US" altLang="zh-CN" sz="1800" i="1">
                                                  <a:latin typeface="Cambria Math"/>
                                                  <a:ea typeface="宋体" pitchFamily="2" charset="-122"/>
                                                </a:rPr>
                                                <m:t>𝑑</m:t>
                                              </m:r>
                                            </m:e>
                                            <m:sub>
                                              <m:r>
                                                <a:rPr lang="en-US" altLang="zh-CN" sz="1800" i="1">
                                                  <a:latin typeface="Cambria Math"/>
                                                  <a:ea typeface="宋体" pitchFamily="2" charset="-122"/>
                                                </a:rPr>
                                                <m:t>1</m:t>
                                              </m:r>
                                            </m:sub>
                                          </m:sSub>
                                        </m:e>
                                        <m:sup>
                                          <m:r>
                                            <a:rPr lang="en-US" altLang="zh-CN" sz="1800" i="1">
                                              <a:latin typeface="Cambria Math"/>
                                              <a:ea typeface="宋体" pitchFamily="2" charset="-122"/>
                                            </a:rPr>
                                            <m:t>0</m:t>
                                          </m:r>
                                        </m:sup>
                                      </m:sSup>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e>
                                    <m:e>
                                      <m:f>
                                        <m:fPr>
                                          <m:ctrlPr>
                                            <a:rPr lang="en-US" altLang="zh-CN" sz="1800" i="1">
                                              <a:latin typeface="Cambria Math"/>
                                              <a:ea typeface="宋体" pitchFamily="2" charset="-122"/>
                                            </a:rPr>
                                          </m:ctrlPr>
                                        </m:fPr>
                                        <m:num>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1</m:t>
                                              </m:r>
                                            </m:sup>
                                          </m:sSup>
                                        </m:num>
                                        <m:den>
                                          <m:r>
                                            <m:rPr>
                                              <m:sty m:val="p"/>
                                            </m:rPr>
                                            <a:rPr lang="el-GR" altLang="zh-CN" sz="1800" i="1">
                                              <a:latin typeface="Cambria Math"/>
                                              <a:ea typeface="Cambria Math"/>
                                            </a:rPr>
                                            <m:t>Δ</m:t>
                                          </m:r>
                                          <m:sSub>
                                            <m:sSubPr>
                                              <m:ctrlPr>
                                                <a:rPr lang="el-GR" altLang="zh-CN" sz="1800" i="1">
                                                  <a:latin typeface="Cambria Math"/>
                                                  <a:ea typeface="Cambria Math"/>
                                                </a:rPr>
                                              </m:ctrlPr>
                                            </m:sSubPr>
                                            <m:e>
                                              <m:r>
                                                <a:rPr lang="zh-CN" altLang="el-GR" sz="1800" i="1">
                                                  <a:latin typeface="Cambria Math"/>
                                                  <a:ea typeface="Cambria Math"/>
                                                </a:rPr>
                                                <m:t>𝜏</m:t>
                                              </m:r>
                                            </m:e>
                                            <m:sub>
                                              <m:r>
                                                <a:rPr lang="en-US" altLang="zh-CN" sz="1800" i="1">
                                                  <a:latin typeface="Cambria Math"/>
                                                  <a:ea typeface="Cambria Math"/>
                                                </a:rPr>
                                                <m:t>1</m:t>
                                              </m:r>
                                            </m:sub>
                                          </m:sSub>
                                        </m:den>
                                      </m:f>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r>
                                        <m:rPr>
                                          <m:brk m:alnAt="7"/>
                                        </m:rPr>
                                        <a:rPr lang="en-US" altLang="zh-CN" sz="1800" i="1">
                                          <a:latin typeface="Cambria Math"/>
                                          <a:ea typeface="宋体" pitchFamily="2" charset="-122"/>
                                        </a:rPr>
                                        <m:t>+</m:t>
                                      </m:r>
                                      <m:sSub>
                                        <m:sSubPr>
                                          <m:ctrlPr>
                                            <a:rPr lang="en-US" altLang="zh-CN" sz="1800" i="1">
                                              <a:latin typeface="Cambria Math"/>
                                              <a:ea typeface="宋体" pitchFamily="2" charset="-122"/>
                                            </a:rPr>
                                          </m:ctrlPr>
                                        </m:sSubPr>
                                        <m:e>
                                          <m:bar>
                                            <m:barPr>
                                              <m:ctrlPr>
                                                <a:rPr lang="en-US" altLang="zh-CN" sz="1800" i="1">
                                                  <a:latin typeface="Cambria Math"/>
                                                  <a:ea typeface="宋体" pitchFamily="2" charset="-122"/>
                                                </a:rPr>
                                              </m:ctrlPr>
                                            </m:barPr>
                                            <m:e>
                                              <m:r>
                                                <a:rPr lang="en-US" altLang="zh-CN" sz="1800" b="1" i="1">
                                                  <a:latin typeface="Cambria Math"/>
                                                  <a:ea typeface="宋体" pitchFamily="2" charset="-122"/>
                                                </a:rPr>
                                                <m:t>𝑱</m:t>
                                              </m:r>
                                            </m:e>
                                          </m:bar>
                                        </m:e>
                                        <m:sub>
                                          <m:r>
                                            <a:rPr lang="en-US" altLang="zh-CN" sz="1800" i="1">
                                              <a:latin typeface="Cambria Math"/>
                                              <a:ea typeface="宋体" pitchFamily="2" charset="-122"/>
                                            </a:rPr>
                                            <m:t>1</m:t>
                                          </m:r>
                                        </m:sub>
                                      </m:sSub>
                                    </m:e>
                                  </m:mr>
                                </m:m>
                              </m:e>
                              <m:e>
                                <m:r>
                                  <a:rPr lang="en-US" altLang="zh-CN" sz="1800" i="1">
                                    <a:latin typeface="Cambria Math"/>
                                    <a:ea typeface="宋体" pitchFamily="2" charset="-122"/>
                                  </a:rPr>
                                  <m:t>⋯</m:t>
                                </m:r>
                              </m:e>
                              <m:e>
                                <m:m>
                                  <m:mPr>
                                    <m:mcs>
                                      <m:mc>
                                        <m:mcPr>
                                          <m:count m:val="1"/>
                                          <m:mcJc m:val="center"/>
                                        </m:mcPr>
                                      </m:mc>
                                    </m:mcs>
                                    <m:ctrlPr>
                                      <a:rPr lang="en-US" altLang="zh-CN" sz="1800" i="1">
                                        <a:latin typeface="Cambria Math"/>
                                        <a:ea typeface="宋体" pitchFamily="2" charset="-122"/>
                                      </a:rPr>
                                    </m:ctrlPr>
                                  </m:mPr>
                                  <m:mr>
                                    <m:e>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𝑁</m:t>
                                          </m:r>
                                          <m:r>
                                            <a:rPr lang="en-US" altLang="zh-CN" sz="1800" i="1">
                                              <a:latin typeface="Cambria Math"/>
                                              <a:ea typeface="宋体" pitchFamily="2" charset="-122"/>
                                            </a:rPr>
                                            <m:t>−1</m:t>
                                          </m:r>
                                        </m:sup>
                                      </m:sSup>
                                      <m:sSup>
                                        <m:sSupPr>
                                          <m:ctrlPr>
                                            <a:rPr lang="en-US" altLang="zh-CN" sz="1800" i="1">
                                              <a:latin typeface="Cambria Math"/>
                                              <a:ea typeface="宋体" pitchFamily="2" charset="-122"/>
                                            </a:rPr>
                                          </m:ctrlPr>
                                        </m:sSupPr>
                                        <m:e>
                                          <m:sSub>
                                            <m:sSubPr>
                                              <m:ctrlPr>
                                                <a:rPr lang="en-US" altLang="zh-CN" sz="1800" i="1">
                                                  <a:latin typeface="Cambria Math"/>
                                                  <a:ea typeface="宋体" pitchFamily="2" charset="-122"/>
                                                </a:rPr>
                                              </m:ctrlPr>
                                            </m:sSubPr>
                                            <m:e>
                                              <m:r>
                                                <a:rPr lang="en-US" altLang="zh-CN" sz="1800" i="1">
                                                  <a:latin typeface="Cambria Math"/>
                                                  <a:ea typeface="宋体" pitchFamily="2" charset="-122"/>
                                                </a:rPr>
                                                <m:t>𝑑</m:t>
                                              </m:r>
                                            </m:e>
                                            <m:sub>
                                              <m:r>
                                                <a:rPr lang="en-US" altLang="zh-CN" sz="1800" i="1">
                                                  <a:latin typeface="Cambria Math"/>
                                                  <a:ea typeface="宋体" pitchFamily="2" charset="-122"/>
                                                </a:rPr>
                                                <m:t>0</m:t>
                                              </m:r>
                                            </m:sub>
                                          </m:sSub>
                                        </m:e>
                                        <m:sup>
                                          <m:r>
                                            <a:rPr lang="en-US" altLang="zh-CN" sz="1800" i="1">
                                              <a:latin typeface="Cambria Math"/>
                                              <a:ea typeface="宋体" pitchFamily="2" charset="-122"/>
                                            </a:rPr>
                                            <m:t>𝑁</m:t>
                                          </m:r>
                                          <m:r>
                                            <a:rPr lang="en-US" altLang="zh-CN" sz="1800" i="1">
                                              <a:latin typeface="Cambria Math"/>
                                              <a:ea typeface="宋体" pitchFamily="2" charset="-122"/>
                                            </a:rPr>
                                            <m:t>−1</m:t>
                                          </m:r>
                                        </m:sup>
                                      </m:sSup>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e>
                                  </m:mr>
                                  <m:mr>
                                    <m:e/>
                                  </m:mr>
                                  <m:mr>
                                    <m:e>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𝑁</m:t>
                                          </m:r>
                                          <m:r>
                                            <a:rPr lang="en-US" altLang="zh-CN" sz="1800" i="1">
                                              <a:latin typeface="Cambria Math"/>
                                              <a:ea typeface="宋体" pitchFamily="2" charset="-122"/>
                                            </a:rPr>
                                            <m:t>−1</m:t>
                                          </m:r>
                                        </m:sup>
                                      </m:sSup>
                                      <m:sSup>
                                        <m:sSupPr>
                                          <m:ctrlPr>
                                            <a:rPr lang="en-US" altLang="zh-CN" sz="1800" i="1">
                                              <a:latin typeface="Cambria Math"/>
                                              <a:ea typeface="宋体" pitchFamily="2" charset="-122"/>
                                            </a:rPr>
                                          </m:ctrlPr>
                                        </m:sSupPr>
                                        <m:e>
                                          <m:sSub>
                                            <m:sSubPr>
                                              <m:ctrlPr>
                                                <a:rPr lang="en-US" altLang="zh-CN" sz="1800" i="1">
                                                  <a:latin typeface="Cambria Math"/>
                                                  <a:ea typeface="宋体" pitchFamily="2" charset="-122"/>
                                                </a:rPr>
                                              </m:ctrlPr>
                                            </m:sSubPr>
                                            <m:e>
                                              <m:r>
                                                <a:rPr lang="en-US" altLang="zh-CN" sz="1800" i="1">
                                                  <a:latin typeface="Cambria Math"/>
                                                  <a:ea typeface="宋体" pitchFamily="2" charset="-122"/>
                                                </a:rPr>
                                                <m:t>𝑑</m:t>
                                              </m:r>
                                            </m:e>
                                            <m:sub>
                                              <m:r>
                                                <a:rPr lang="en-US" altLang="zh-CN" sz="1800" i="1">
                                                  <a:latin typeface="Cambria Math"/>
                                                  <a:ea typeface="宋体" pitchFamily="2" charset="-122"/>
                                                </a:rPr>
                                                <m:t>1</m:t>
                                              </m:r>
                                            </m:sub>
                                          </m:sSub>
                                        </m:e>
                                        <m:sup>
                                          <m:r>
                                            <a:rPr lang="en-US" altLang="zh-CN" sz="1800" i="1">
                                              <a:latin typeface="Cambria Math"/>
                                              <a:ea typeface="宋体" pitchFamily="2" charset="-122"/>
                                            </a:rPr>
                                            <m:t>𝑁</m:t>
                                          </m:r>
                                          <m:r>
                                            <a:rPr lang="en-US" altLang="zh-CN" sz="1800" i="1">
                                              <a:latin typeface="Cambria Math"/>
                                              <a:ea typeface="宋体" pitchFamily="2" charset="-122"/>
                                            </a:rPr>
                                            <m:t>−1</m:t>
                                          </m:r>
                                        </m:sup>
                                      </m:sSup>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e>
                                  </m:mr>
                                </m:m>
                              </m:e>
                            </m:mr>
                            <m:mr>
                              <m:e>
                                <m:r>
                                  <a:rPr lang="en-US" altLang="zh-CN" sz="1800" i="1">
                                    <a:latin typeface="Cambria Math"/>
                                    <a:ea typeface="宋体" pitchFamily="2" charset="-122"/>
                                  </a:rPr>
                                  <m:t>⋮</m:t>
                                </m:r>
                              </m:e>
                              <m:e>
                                <m:r>
                                  <a:rPr lang="en-US" altLang="zh-CN" sz="1800" i="1">
                                    <a:latin typeface="Cambria Math"/>
                                    <a:ea typeface="宋体" pitchFamily="2" charset="-122"/>
                                  </a:rPr>
                                  <m:t>⋱</m:t>
                                </m:r>
                              </m:e>
                              <m:e>
                                <m:r>
                                  <a:rPr lang="en-US" altLang="zh-CN" sz="1800" i="1">
                                    <a:latin typeface="Cambria Math"/>
                                    <a:ea typeface="宋体" pitchFamily="2" charset="-122"/>
                                  </a:rPr>
                                  <m:t>⋮</m:t>
                                </m:r>
                              </m:e>
                            </m:mr>
                            <m:mr>
                              <m:e>
                                <m:m>
                                  <m:mPr>
                                    <m:mcs>
                                      <m:mc>
                                        <m:mcPr>
                                          <m:count m:val="2"/>
                                          <m:mcJc m:val="center"/>
                                        </m:mcPr>
                                      </m:mc>
                                    </m:mcs>
                                    <m:ctrlPr>
                                      <a:rPr lang="en-US" altLang="zh-CN" sz="1800" i="1">
                                        <a:latin typeface="Cambria Math"/>
                                        <a:ea typeface="宋体" pitchFamily="2" charset="-122"/>
                                      </a:rPr>
                                    </m:ctrlPr>
                                  </m:mPr>
                                  <m:mr>
                                    <m:e>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0</m:t>
                                          </m:r>
                                        </m:sup>
                                      </m:sSup>
                                      <m:sSup>
                                        <m:sSupPr>
                                          <m:ctrlPr>
                                            <a:rPr lang="en-US" altLang="zh-CN" sz="1800" i="1">
                                              <a:latin typeface="Cambria Math"/>
                                              <a:ea typeface="宋体" pitchFamily="2" charset="-122"/>
                                            </a:rPr>
                                          </m:ctrlPr>
                                        </m:sSupPr>
                                        <m:e>
                                          <m:sSub>
                                            <m:sSubPr>
                                              <m:ctrlPr>
                                                <a:rPr lang="en-US" altLang="zh-CN" sz="1800" i="1">
                                                  <a:latin typeface="Cambria Math"/>
                                                  <a:ea typeface="宋体" pitchFamily="2" charset="-122"/>
                                                </a:rPr>
                                              </m:ctrlPr>
                                            </m:sSubPr>
                                            <m:e>
                                              <m:r>
                                                <a:rPr lang="en-US" altLang="zh-CN" sz="1800" i="1">
                                                  <a:latin typeface="Cambria Math"/>
                                                  <a:ea typeface="宋体" pitchFamily="2" charset="-122"/>
                                                </a:rPr>
                                                <m:t>𝑑</m:t>
                                              </m:r>
                                            </m:e>
                                            <m:sub>
                                              <m:r>
                                                <a:rPr lang="en-US" altLang="zh-CN" sz="1800" i="1">
                                                  <a:latin typeface="Cambria Math"/>
                                                  <a:ea typeface="宋体" pitchFamily="2" charset="-122"/>
                                                </a:rPr>
                                                <m:t>𝑁</m:t>
                                              </m:r>
                                              <m:r>
                                                <a:rPr lang="en-US" altLang="zh-CN" sz="1800" i="1">
                                                  <a:latin typeface="Cambria Math"/>
                                                  <a:ea typeface="宋体" pitchFamily="2" charset="-122"/>
                                                </a:rPr>
                                                <m:t>−1</m:t>
                                              </m:r>
                                            </m:sub>
                                          </m:sSub>
                                        </m:e>
                                        <m:sup>
                                          <m:r>
                                            <a:rPr lang="en-US" altLang="zh-CN" sz="1800" i="1">
                                              <a:latin typeface="Cambria Math"/>
                                              <a:ea typeface="宋体" pitchFamily="2" charset="-122"/>
                                            </a:rPr>
                                            <m:t>0</m:t>
                                          </m:r>
                                        </m:sup>
                                      </m:sSup>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e>
                                    <m:e>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1</m:t>
                                          </m:r>
                                        </m:sup>
                                      </m:sSup>
                                      <m:sSup>
                                        <m:sSupPr>
                                          <m:ctrlPr>
                                            <a:rPr lang="en-US" altLang="zh-CN" sz="1800" i="1">
                                              <a:latin typeface="Cambria Math"/>
                                              <a:ea typeface="宋体" pitchFamily="2" charset="-122"/>
                                            </a:rPr>
                                          </m:ctrlPr>
                                        </m:sSupPr>
                                        <m:e>
                                          <m:sSub>
                                            <m:sSubPr>
                                              <m:ctrlPr>
                                                <a:rPr lang="en-US" altLang="zh-CN" sz="1800" i="1">
                                                  <a:latin typeface="Cambria Math"/>
                                                  <a:ea typeface="宋体" pitchFamily="2" charset="-122"/>
                                                </a:rPr>
                                              </m:ctrlPr>
                                            </m:sSubPr>
                                            <m:e>
                                              <m:r>
                                                <a:rPr lang="en-US" altLang="zh-CN" sz="1800" i="1">
                                                  <a:latin typeface="Cambria Math"/>
                                                  <a:ea typeface="宋体" pitchFamily="2" charset="-122"/>
                                                </a:rPr>
                                                <m:t>𝑑</m:t>
                                              </m:r>
                                            </m:e>
                                            <m:sub>
                                              <m:r>
                                                <a:rPr lang="en-US" altLang="zh-CN" sz="1800" i="1">
                                                  <a:latin typeface="Cambria Math"/>
                                                  <a:ea typeface="宋体" pitchFamily="2" charset="-122"/>
                                                </a:rPr>
                                                <m:t>𝑁</m:t>
                                              </m:r>
                                              <m:r>
                                                <a:rPr lang="en-US" altLang="zh-CN" sz="1800" i="1">
                                                  <a:latin typeface="Cambria Math"/>
                                                  <a:ea typeface="宋体" pitchFamily="2" charset="-122"/>
                                                </a:rPr>
                                                <m:t>−1</m:t>
                                              </m:r>
                                            </m:sub>
                                          </m:sSub>
                                        </m:e>
                                        <m:sup>
                                          <m:r>
                                            <a:rPr lang="en-US" altLang="zh-CN" sz="1800" i="1">
                                              <a:latin typeface="Cambria Math"/>
                                              <a:ea typeface="宋体" pitchFamily="2" charset="-122"/>
                                            </a:rPr>
                                            <m:t>1</m:t>
                                          </m:r>
                                        </m:sup>
                                      </m:sSup>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e>
                                  </m:mr>
                                </m:m>
                              </m:e>
                              <m:e>
                                <m:r>
                                  <a:rPr lang="en-US" altLang="zh-CN" sz="1800" i="1">
                                    <a:latin typeface="Cambria Math"/>
                                    <a:ea typeface="宋体" pitchFamily="2" charset="-122"/>
                                  </a:rPr>
                                  <m:t>⋯</m:t>
                                </m:r>
                              </m:e>
                              <m:e>
                                <m:f>
                                  <m:fPr>
                                    <m:ctrlPr>
                                      <a:rPr lang="en-US" altLang="zh-CN" sz="1800" i="1">
                                        <a:latin typeface="Cambria Math"/>
                                        <a:ea typeface="宋体" pitchFamily="2" charset="-122"/>
                                      </a:rPr>
                                    </m:ctrlPr>
                                  </m:fPr>
                                  <m:num>
                                    <m:sSup>
                                      <m:sSupPr>
                                        <m:ctrlPr>
                                          <a:rPr lang="en-US" altLang="zh-CN" sz="1800" i="1">
                                            <a:latin typeface="Cambria Math"/>
                                            <a:ea typeface="宋体" pitchFamily="2" charset="-122"/>
                                          </a:rPr>
                                        </m:ctrlPr>
                                      </m:sSupPr>
                                      <m:e>
                                        <m:r>
                                          <a:rPr lang="en-US" altLang="zh-CN" sz="1800" i="1">
                                            <a:latin typeface="Cambria Math"/>
                                            <a:ea typeface="宋体" pitchFamily="2" charset="-122"/>
                                          </a:rPr>
                                          <m:t>𝑉</m:t>
                                        </m:r>
                                      </m:e>
                                      <m:sup>
                                        <m:r>
                                          <a:rPr lang="en-US" altLang="zh-CN" sz="1800" i="1">
                                            <a:latin typeface="Cambria Math"/>
                                            <a:ea typeface="宋体" pitchFamily="2" charset="-122"/>
                                          </a:rPr>
                                          <m:t>𝑁</m:t>
                                        </m:r>
                                        <m:r>
                                          <a:rPr lang="en-US" altLang="zh-CN" sz="1800" i="1">
                                            <a:latin typeface="Cambria Math"/>
                                            <a:ea typeface="宋体" pitchFamily="2" charset="-122"/>
                                          </a:rPr>
                                          <m:t>−1</m:t>
                                        </m:r>
                                      </m:sup>
                                    </m:sSup>
                                  </m:num>
                                  <m:den>
                                    <m:r>
                                      <m:rPr>
                                        <m:sty m:val="p"/>
                                      </m:rPr>
                                      <a:rPr lang="el-GR" altLang="zh-CN" sz="1800" i="1">
                                        <a:latin typeface="Cambria Math"/>
                                        <a:ea typeface="Cambria Math"/>
                                      </a:rPr>
                                      <m:t>Δ</m:t>
                                    </m:r>
                                    <m:sSub>
                                      <m:sSubPr>
                                        <m:ctrlPr>
                                          <a:rPr lang="el-GR" altLang="zh-CN" sz="1800" i="1">
                                            <a:latin typeface="Cambria Math"/>
                                            <a:ea typeface="Cambria Math"/>
                                          </a:rPr>
                                        </m:ctrlPr>
                                      </m:sSubPr>
                                      <m:e>
                                        <m:r>
                                          <a:rPr lang="zh-CN" altLang="el-GR" sz="1800" i="1">
                                            <a:latin typeface="Cambria Math"/>
                                            <a:ea typeface="Cambria Math"/>
                                          </a:rPr>
                                          <m:t>𝜏</m:t>
                                        </m:r>
                                      </m:e>
                                      <m:sub>
                                        <m:r>
                                          <a:rPr lang="en-US" altLang="zh-CN" sz="1800" i="1">
                                            <a:latin typeface="Cambria Math"/>
                                            <a:ea typeface="Cambria Math"/>
                                          </a:rPr>
                                          <m:t>𝑁</m:t>
                                        </m:r>
                                        <m:r>
                                          <a:rPr lang="en-US" altLang="zh-CN" sz="1800" i="1">
                                            <a:latin typeface="Cambria Math"/>
                                            <a:ea typeface="Cambria Math"/>
                                          </a:rPr>
                                          <m:t>−1</m:t>
                                        </m:r>
                                      </m:sub>
                                    </m:sSub>
                                  </m:den>
                                </m:f>
                                <m:bar>
                                  <m:barPr>
                                    <m:ctrlPr>
                                      <a:rPr lang="en-US" altLang="zh-CN" sz="1800" i="1">
                                        <a:latin typeface="Cambria Math"/>
                                        <a:ea typeface="宋体" pitchFamily="2" charset="-122"/>
                                      </a:rPr>
                                    </m:ctrlPr>
                                  </m:barPr>
                                  <m:e>
                                    <m:r>
                                      <a:rPr lang="en-US" altLang="zh-CN" sz="1800" b="1" i="1">
                                        <a:latin typeface="Cambria Math"/>
                                        <a:ea typeface="宋体" pitchFamily="2" charset="-122"/>
                                      </a:rPr>
                                      <m:t>𝑰</m:t>
                                    </m:r>
                                  </m:e>
                                </m:bar>
                                <m:r>
                                  <m:rPr>
                                    <m:brk m:alnAt="7"/>
                                  </m:rPr>
                                  <a:rPr lang="en-US" altLang="zh-CN" sz="1800" i="1">
                                    <a:latin typeface="Cambria Math"/>
                                    <a:ea typeface="宋体" pitchFamily="2" charset="-122"/>
                                  </a:rPr>
                                  <m:t>+</m:t>
                                </m:r>
                                <m:sSub>
                                  <m:sSubPr>
                                    <m:ctrlPr>
                                      <a:rPr lang="en-US" altLang="zh-CN" sz="1800" i="1">
                                        <a:latin typeface="Cambria Math"/>
                                        <a:ea typeface="宋体" pitchFamily="2" charset="-122"/>
                                      </a:rPr>
                                    </m:ctrlPr>
                                  </m:sSubPr>
                                  <m:e>
                                    <m:bar>
                                      <m:barPr>
                                        <m:ctrlPr>
                                          <a:rPr lang="en-US" altLang="zh-CN" sz="1800" i="1">
                                            <a:latin typeface="Cambria Math"/>
                                            <a:ea typeface="宋体" pitchFamily="2" charset="-122"/>
                                          </a:rPr>
                                        </m:ctrlPr>
                                      </m:barPr>
                                      <m:e>
                                        <m:r>
                                          <a:rPr lang="en-US" altLang="zh-CN" sz="1800" b="1" i="1">
                                            <a:latin typeface="Cambria Math"/>
                                            <a:ea typeface="宋体" pitchFamily="2" charset="-122"/>
                                          </a:rPr>
                                          <m:t>𝑱</m:t>
                                        </m:r>
                                      </m:e>
                                    </m:bar>
                                  </m:e>
                                  <m:sub>
                                    <m:r>
                                      <a:rPr lang="en-US" altLang="zh-CN" sz="1800" i="1">
                                        <a:latin typeface="Cambria Math"/>
                                        <a:ea typeface="宋体" pitchFamily="2" charset="-122"/>
                                      </a:rPr>
                                      <m:t>𝑁</m:t>
                                    </m:r>
                                    <m:r>
                                      <a:rPr lang="en-US" altLang="zh-CN" sz="1800" i="1">
                                        <a:latin typeface="Cambria Math"/>
                                        <a:ea typeface="宋体" pitchFamily="2" charset="-122"/>
                                      </a:rPr>
                                      <m:t>−1</m:t>
                                    </m:r>
                                  </m:sub>
                                </m:sSub>
                              </m:e>
                            </m:mr>
                          </m:m>
                        </m:e>
                      </m:d>
                    </m:oMath>
                  </m:oMathPara>
                </a14:m>
                <a:endParaRPr lang="en-US" altLang="zh-CN" sz="1800" dirty="0">
                  <a:ea typeface="宋体" pitchFamily="2" charset="-122"/>
                </a:endParaRPr>
              </a:p>
              <a:p>
                <a:pPr marL="0" indent="0" eaLnBrk="1" hangingPunct="1">
                  <a:buNone/>
                </a:pPr>
                <a:endParaRPr lang="en-US" altLang="zh-CN" sz="2000" dirty="0" smtClean="0">
                  <a:ea typeface="宋体" pitchFamily="2" charset="-122"/>
                </a:endParaRPr>
              </a:p>
            </p:txBody>
          </p:sp>
        </mc:Choice>
        <mc:Fallback xmlns="">
          <p:sp>
            <p:nvSpPr>
              <p:cNvPr id="175107" name="Rectangle 3"/>
              <p:cNvSpPr>
                <a:spLocks noGrp="1" noRot="1" noChangeAspect="1" noMove="1" noResize="1" noEditPoints="1" noAdjustHandles="1" noChangeArrowheads="1" noChangeShapeType="1" noTextEdit="1"/>
              </p:cNvSpPr>
              <p:nvPr>
                <p:ph idx="1"/>
              </p:nvPr>
            </p:nvSpPr>
            <p:spPr>
              <a:blipFill rotWithShape="1">
                <a:blip r:embed="rId2"/>
                <a:stretch>
                  <a:fillRect l="-370" t="-762" r="-741"/>
                </a:stretch>
              </a:blipFill>
            </p:spPr>
            <p:txBody>
              <a:bodyPr/>
              <a:lstStyle/>
              <a:p>
                <a:r>
                  <a:rPr lang="en-US">
                    <a:noFill/>
                  </a:rPr>
                  <a:t> </a:t>
                </a:r>
              </a:p>
            </p:txBody>
          </p:sp>
        </mc:Fallback>
      </mc:AlternateContent>
      <p:sp>
        <p:nvSpPr>
          <p:cNvPr id="3077" name="Rectangle 2"/>
          <p:cNvSpPr>
            <a:spLocks noGrp="1" noChangeArrowheads="1"/>
          </p:cNvSpPr>
          <p:nvPr>
            <p:ph type="title"/>
          </p:nvPr>
        </p:nvSpPr>
        <p:spPr>
          <a:xfrm>
            <a:off x="130629" y="130630"/>
            <a:ext cx="8882742" cy="938149"/>
          </a:xfrm>
        </p:spPr>
        <p:txBody>
          <a:bodyPr>
            <a:normAutofit/>
          </a:bodyPr>
          <a:lstStyle/>
          <a:p>
            <a:pPr eaLnBrk="1" hangingPunct="1"/>
            <a:r>
              <a:rPr lang="en-US" altLang="zh-CN" dirty="0" smtClean="0">
                <a:ea typeface="宋体" pitchFamily="2" charset="-122"/>
              </a:rPr>
              <a:t>Formulation: Details</a:t>
            </a:r>
          </a:p>
        </p:txBody>
      </p:sp>
    </p:spTree>
    <p:extLst>
      <p:ext uri="{BB962C8B-B14F-4D97-AF65-F5344CB8AC3E}">
        <p14:creationId xmlns:p14="http://schemas.microsoft.com/office/powerpoint/2010/main" val="4062990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rmAutofit fontScale="77500" lnSpcReduction="20000"/>
          </a:bodyPr>
          <a:lstStyle/>
          <a:p>
            <a:pPr marL="571500" indent="-571500" eaLnBrk="1" hangingPunct="1"/>
            <a:r>
              <a:rPr lang="en-US" altLang="zh-CN" sz="3600" dirty="0" smtClean="0">
                <a:ea typeface="宋体" pitchFamily="2" charset="-122"/>
              </a:rPr>
              <a:t>Attaining efficiency superior to time-implicit methods hinges on the ability to rapidly solve the large non-linear system resulting from time-spectral </a:t>
            </a:r>
            <a:r>
              <a:rPr lang="en-US" altLang="zh-CN" sz="3600" dirty="0" err="1" smtClean="0">
                <a:ea typeface="宋体" pitchFamily="2" charset="-122"/>
              </a:rPr>
              <a:t>discretizations</a:t>
            </a:r>
            <a:endParaRPr lang="en-US" altLang="zh-CN" sz="3600" dirty="0" smtClean="0">
              <a:ea typeface="宋体" pitchFamily="2" charset="-122"/>
            </a:endParaRPr>
          </a:p>
          <a:p>
            <a:pPr marL="571500" indent="-571500" eaLnBrk="1" hangingPunct="1"/>
            <a:endParaRPr lang="en-US" altLang="zh-CN" sz="1000" dirty="0">
              <a:ea typeface="宋体" pitchFamily="2" charset="-122"/>
            </a:endParaRPr>
          </a:p>
          <a:p>
            <a:pPr marL="898525" lvl="1" indent="-571500" eaLnBrk="1" hangingPunct="1"/>
            <a:r>
              <a:rPr lang="en-US" altLang="zh-CN" dirty="0" smtClean="0">
                <a:ea typeface="宋体" pitchFamily="2" charset="-122"/>
              </a:rPr>
              <a:t>Use of a fully-coupled, fully-implicit Newton method with preconditioned GMRES as the linear solver allows such a rapid solution</a:t>
            </a:r>
          </a:p>
          <a:p>
            <a:pPr marL="898525" lvl="1" indent="-571500" eaLnBrk="1" hangingPunct="1"/>
            <a:endParaRPr lang="en-US" altLang="zh-CN" sz="1000" dirty="0" smtClean="0">
              <a:ea typeface="宋体" pitchFamily="2" charset="-122"/>
            </a:endParaRPr>
          </a:p>
          <a:p>
            <a:pPr marL="898525" lvl="1" indent="-571500"/>
            <a:r>
              <a:rPr lang="en-US" altLang="zh-CN" dirty="0" smtClean="0">
                <a:ea typeface="宋体" pitchFamily="2" charset="-122"/>
              </a:rPr>
              <a:t>Use of GMRES also makes TS methods more robust, especially when applied to problems that require large numbers of time instances to resolve the broad range of harmonic content, </a:t>
            </a:r>
            <a:r>
              <a:rPr lang="en-US" altLang="zh-CN" dirty="0">
                <a:ea typeface="宋体" pitchFamily="2" charset="-122"/>
              </a:rPr>
              <a:t>such as the ones presented </a:t>
            </a:r>
            <a:r>
              <a:rPr lang="en-US" altLang="zh-CN" dirty="0" smtClean="0">
                <a:ea typeface="宋体" pitchFamily="2" charset="-122"/>
              </a:rPr>
              <a:t>herein</a:t>
            </a:r>
          </a:p>
          <a:p>
            <a:pPr marL="898525" lvl="1" indent="-571500" eaLnBrk="1" hangingPunct="1"/>
            <a:endParaRPr lang="en-US" altLang="zh-CN" sz="1000" dirty="0" smtClean="0">
              <a:ea typeface="宋体" pitchFamily="2" charset="-122"/>
            </a:endParaRPr>
          </a:p>
          <a:p>
            <a:pPr marL="898525" lvl="1" indent="-571500" eaLnBrk="1" hangingPunct="1"/>
            <a:r>
              <a:rPr lang="en-US" altLang="zh-CN" dirty="0" smtClean="0">
                <a:ea typeface="宋体" pitchFamily="2" charset="-122"/>
              </a:rPr>
              <a:t>Use of a defect-correction in the </a:t>
            </a:r>
            <a:r>
              <a:rPr lang="en-US" altLang="zh-CN" dirty="0" err="1" smtClean="0">
                <a:ea typeface="宋体" pitchFamily="2" charset="-122"/>
              </a:rPr>
              <a:t>preconditioner</a:t>
            </a:r>
            <a:r>
              <a:rPr lang="en-US" altLang="zh-CN" dirty="0" smtClean="0">
                <a:ea typeface="宋体" pitchFamily="2" charset="-122"/>
              </a:rPr>
              <a:t> allows that </a:t>
            </a:r>
            <a:r>
              <a:rPr lang="en-US" altLang="zh-CN" dirty="0" err="1" smtClean="0">
                <a:ea typeface="宋体" pitchFamily="2" charset="-122"/>
              </a:rPr>
              <a:t>preconditioner</a:t>
            </a:r>
            <a:r>
              <a:rPr lang="en-US" altLang="zh-CN" dirty="0" smtClean="0">
                <a:ea typeface="宋体" pitchFamily="2" charset="-122"/>
              </a:rPr>
              <a:t> to be more efficient and effective</a:t>
            </a:r>
          </a:p>
        </p:txBody>
      </p:sp>
      <p:sp>
        <p:nvSpPr>
          <p:cNvPr id="20483" name="Rectangle 2"/>
          <p:cNvSpPr>
            <a:spLocks noGrp="1" noChangeArrowheads="1"/>
          </p:cNvSpPr>
          <p:nvPr>
            <p:ph type="title"/>
          </p:nvPr>
        </p:nvSpPr>
        <p:spPr>
          <a:xfrm>
            <a:off x="130629" y="130630"/>
            <a:ext cx="8882742" cy="938149"/>
          </a:xfrm>
        </p:spPr>
        <p:txBody>
          <a:bodyPr>
            <a:noAutofit/>
          </a:bodyPr>
          <a:lstStyle/>
          <a:p>
            <a:r>
              <a:rPr lang="en-US" altLang="zh-CN" sz="4800" dirty="0" smtClean="0">
                <a:ea typeface="宋体" pitchFamily="2" charset="-122"/>
              </a:rPr>
              <a:t>Formulation: Preferred Solver </a:t>
            </a:r>
          </a:p>
        </p:txBody>
      </p:sp>
    </p:spTree>
    <p:extLst>
      <p:ext uri="{BB962C8B-B14F-4D97-AF65-F5344CB8AC3E}">
        <p14:creationId xmlns:p14="http://schemas.microsoft.com/office/powerpoint/2010/main" val="3668772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0373" y="1081088"/>
            <a:ext cx="7203254" cy="4797425"/>
          </a:xfrm>
        </p:spPr>
      </p:pic>
      <p:sp>
        <p:nvSpPr>
          <p:cNvPr id="6" name="Title 5"/>
          <p:cNvSpPr>
            <a:spLocks noGrp="1"/>
          </p:cNvSpPr>
          <p:nvPr>
            <p:ph type="title"/>
          </p:nvPr>
        </p:nvSpPr>
        <p:spPr/>
        <p:txBody>
          <a:bodyPr/>
          <a:lstStyle/>
          <a:p>
            <a:r>
              <a:rPr lang="en-US" dirty="0" smtClean="0"/>
              <a:t>Structural Motion</a:t>
            </a:r>
            <a:endParaRPr lang="en-US" dirty="0"/>
          </a:p>
        </p:txBody>
      </p:sp>
    </p:spTree>
    <p:extLst>
      <p:ext uri="{BB962C8B-B14F-4D97-AF65-F5344CB8AC3E}">
        <p14:creationId xmlns:p14="http://schemas.microsoft.com/office/powerpoint/2010/main" val="27433921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r>
                              <m:rPr>
                                <m:brk m:alnAt="7"/>
                              </m:rPr>
                              <a:rPr lang="en-US" b="0" i="1" smtClean="0">
                                <a:latin typeface="Cambria Math"/>
                              </a:rPr>
                              <m:t>𝑚</m:t>
                            </m:r>
                            <m:acc>
                              <m:accPr>
                                <m:chr m:val="̈"/>
                                <m:ctrlPr>
                                  <a:rPr lang="en-US" b="0" i="1" smtClean="0">
                                    <a:latin typeface="Cambria Math"/>
                                  </a:rPr>
                                </m:ctrlPr>
                              </m:accPr>
                              <m:e>
                                <m:r>
                                  <a:rPr lang="en-US" b="0" i="1" smtClean="0">
                                    <a:latin typeface="Cambria Math"/>
                                  </a:rPr>
                                  <m:t>h</m:t>
                                </m:r>
                              </m:e>
                            </m:acc>
                            <m:r>
                              <m:rPr>
                                <m:brk m:alnAt="7"/>
                              </m:rPr>
                              <a:rPr lang="en-US" b="0" i="1" smtClean="0">
                                <a:latin typeface="Cambria Math"/>
                              </a:rPr>
                              <m:t>+</m:t>
                            </m:r>
                            <m:sSub>
                              <m:sSubPr>
                                <m:ctrlPr>
                                  <a:rPr lang="en-US" b="0" i="1" smtClean="0">
                                    <a:latin typeface="Cambria Math"/>
                                  </a:rPr>
                                </m:ctrlPr>
                              </m:sSubPr>
                              <m:e>
                                <m:r>
                                  <a:rPr lang="en-US" b="0" i="1" smtClean="0">
                                    <a:latin typeface="Cambria Math"/>
                                  </a:rPr>
                                  <m:t>𝑆</m:t>
                                </m:r>
                              </m:e>
                              <m:sub>
                                <m:r>
                                  <a:rPr lang="en-US" b="0" i="1" smtClean="0">
                                    <a:latin typeface="Cambria Math"/>
                                    <a:ea typeface="Cambria Math"/>
                                  </a:rPr>
                                  <m:t>𝛼</m:t>
                                </m:r>
                              </m:sub>
                            </m:sSub>
                            <m:acc>
                              <m:accPr>
                                <m:chr m:val="̈"/>
                                <m:ctrlPr>
                                  <a:rPr lang="en-US" b="0" i="1" smtClean="0">
                                    <a:latin typeface="Cambria Math"/>
                                  </a:rPr>
                                </m:ctrlPr>
                              </m:accPr>
                              <m:e>
                                <m:r>
                                  <a:rPr lang="en-US" b="0" i="1" smtClean="0">
                                    <a:latin typeface="Cambria Math"/>
                                    <a:ea typeface="Cambria Math"/>
                                  </a:rPr>
                                  <m:t>𝛼</m:t>
                                </m:r>
                              </m:e>
                            </m:acc>
                            <m:r>
                              <m:rPr>
                                <m:brk m:alnAt="7"/>
                              </m:rPr>
                              <a:rPr lang="en-US" b="0" i="1" smtClean="0">
                                <a:latin typeface="Cambria Math"/>
                              </a:rPr>
                              <m:t>+</m:t>
                            </m:r>
                            <m:sSub>
                              <m:sSubPr>
                                <m:ctrlPr>
                                  <a:rPr lang="en-US" b="0" i="1" smtClean="0">
                                    <a:latin typeface="Cambria Math"/>
                                  </a:rPr>
                                </m:ctrlPr>
                              </m:sSubPr>
                              <m:e>
                                <m:r>
                                  <a:rPr lang="en-US" b="0" i="1" smtClean="0">
                                    <a:latin typeface="Cambria Math"/>
                                  </a:rPr>
                                  <m:t>𝐾</m:t>
                                </m:r>
                              </m:e>
                              <m:sub>
                                <m:r>
                                  <a:rPr lang="en-US" b="0" i="1" smtClean="0">
                                    <a:latin typeface="Cambria Math"/>
                                  </a:rPr>
                                  <m:t>h</m:t>
                                </m:r>
                              </m:sub>
                            </m:sSub>
                            <m:r>
                              <m:rPr>
                                <m:brk m:alnAt="7"/>
                              </m:rPr>
                              <a:rPr lang="en-US" b="0" i="1" smtClean="0">
                                <a:latin typeface="Cambria Math"/>
                              </a:rPr>
                              <m:t>h</m:t>
                            </m:r>
                            <m:r>
                              <a:rPr lang="en-US" b="0" i="1" smtClean="0">
                                <a:latin typeface="Cambria Math"/>
                              </a:rPr>
                              <m:t>=−</m:t>
                            </m:r>
                            <m:r>
                              <a:rPr lang="en-US" b="0" i="1" smtClean="0">
                                <a:latin typeface="Cambria Math"/>
                              </a:rPr>
                              <m:t>𝐿</m:t>
                            </m:r>
                          </m:e>
                        </m:mr>
                        <m:mr>
                          <m:e>
                            <m:sSub>
                              <m:sSubPr>
                                <m:ctrlPr>
                                  <a:rPr lang="en-US" i="1" smtClean="0">
                                    <a:latin typeface="Cambria Math"/>
                                  </a:rPr>
                                </m:ctrlPr>
                              </m:sSubPr>
                              <m:e>
                                <m:r>
                                  <a:rPr lang="en-US" b="0" i="1" smtClean="0">
                                    <a:latin typeface="Cambria Math"/>
                                  </a:rPr>
                                  <m:t>𝑆</m:t>
                                </m:r>
                              </m:e>
                              <m:sub>
                                <m:r>
                                  <a:rPr lang="en-US" i="1" smtClean="0">
                                    <a:latin typeface="Cambria Math"/>
                                    <a:ea typeface="Cambria Math"/>
                                  </a:rPr>
                                  <m:t>𝛼</m:t>
                                </m:r>
                              </m:sub>
                            </m:sSub>
                            <m:acc>
                              <m:accPr>
                                <m:chr m:val="̈"/>
                                <m:ctrlPr>
                                  <a:rPr lang="en-US" i="1" smtClean="0">
                                    <a:latin typeface="Cambria Math"/>
                                  </a:rPr>
                                </m:ctrlPr>
                              </m:accPr>
                              <m:e>
                                <m:r>
                                  <a:rPr lang="en-US" b="0" i="1" smtClean="0">
                                    <a:latin typeface="Cambria Math"/>
                                  </a:rPr>
                                  <m:t>h</m:t>
                                </m:r>
                              </m:e>
                            </m:acc>
                            <m:r>
                              <m:rPr>
                                <m:brk m:alnAt="7"/>
                              </m:rPr>
                              <a:rPr lang="en-US" b="0" i="1" smtClean="0">
                                <a:latin typeface="Cambria Math"/>
                              </a:rPr>
                              <m:t>+</m:t>
                            </m:r>
                            <m:sSub>
                              <m:sSubPr>
                                <m:ctrlPr>
                                  <a:rPr lang="en-US" b="0" i="1" smtClean="0">
                                    <a:latin typeface="Cambria Math"/>
                                  </a:rPr>
                                </m:ctrlPr>
                              </m:sSubPr>
                              <m:e>
                                <m:r>
                                  <a:rPr lang="en-US" b="0" i="1" smtClean="0">
                                    <a:latin typeface="Cambria Math"/>
                                  </a:rPr>
                                  <m:t>𝐼</m:t>
                                </m:r>
                              </m:e>
                              <m:sub>
                                <m:r>
                                  <a:rPr lang="en-US" b="0" i="1" smtClean="0">
                                    <a:latin typeface="Cambria Math"/>
                                    <a:ea typeface="Cambria Math"/>
                                  </a:rPr>
                                  <m:t>𝛼</m:t>
                                </m:r>
                              </m:sub>
                            </m:sSub>
                            <m:acc>
                              <m:accPr>
                                <m:chr m:val="̈"/>
                                <m:ctrlPr>
                                  <a:rPr lang="en-US" b="0" i="1" smtClean="0">
                                    <a:latin typeface="Cambria Math"/>
                                  </a:rPr>
                                </m:ctrlPr>
                              </m:accPr>
                              <m:e>
                                <m:r>
                                  <a:rPr lang="en-US" b="0" i="1" smtClean="0">
                                    <a:latin typeface="Cambria Math"/>
                                    <a:ea typeface="Cambria Math"/>
                                  </a:rPr>
                                  <m:t>𝛼</m:t>
                                </m:r>
                              </m:e>
                            </m:acc>
                            <m:r>
                              <m:rPr>
                                <m:brk m:alnAt="7"/>
                              </m:rPr>
                              <a:rPr lang="en-US" b="0" i="1" smtClean="0">
                                <a:latin typeface="Cambria Math"/>
                              </a:rPr>
                              <m:t>+</m:t>
                            </m:r>
                            <m:sSub>
                              <m:sSubPr>
                                <m:ctrlPr>
                                  <a:rPr lang="en-US" b="0" i="1" smtClean="0">
                                    <a:latin typeface="Cambria Math"/>
                                  </a:rPr>
                                </m:ctrlPr>
                              </m:sSubPr>
                              <m:e>
                                <m:r>
                                  <a:rPr lang="en-US" b="0" i="1" smtClean="0">
                                    <a:latin typeface="Cambria Math"/>
                                  </a:rPr>
                                  <m:t>𝐾</m:t>
                                </m:r>
                              </m:e>
                              <m:sub>
                                <m:r>
                                  <m:rPr>
                                    <m:brk m:alnAt="7"/>
                                  </m:rPr>
                                  <a:rPr lang="en-US" b="0" i="1" smtClean="0">
                                    <a:latin typeface="Cambria Math"/>
                                    <a:ea typeface="Cambria Math"/>
                                  </a:rPr>
                                  <m:t>𝛼</m:t>
                                </m:r>
                              </m:sub>
                            </m:sSub>
                            <m:r>
                              <a:rPr lang="en-US" i="1">
                                <a:latin typeface="Cambria Math"/>
                                <a:ea typeface="Cambria Math"/>
                              </a:rPr>
                              <m:t>𝛼</m:t>
                            </m:r>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𝑀</m:t>
                                </m:r>
                              </m:e>
                              <m:sub>
                                <m:r>
                                  <a:rPr lang="en-US" b="0" i="1" smtClean="0">
                                    <a:latin typeface="Cambria Math"/>
                                    <a:ea typeface="Cambria Math"/>
                                  </a:rPr>
                                  <m:t>𝑒𝑎</m:t>
                                </m:r>
                              </m:sub>
                            </m:sSub>
                          </m:e>
                        </m:mr>
                      </m:m>
                    </m:oMath>
                  </m:oMathPara>
                </a14:m>
                <a:endParaRPr lang="en-US" dirty="0" smtClean="0"/>
              </a:p>
              <a:p>
                <a:pPr marL="0" indent="0">
                  <a:buNone/>
                </a:pPr>
                <a:endParaRPr lang="en-US" dirty="0" smtClean="0"/>
              </a:p>
              <a:p>
                <a:pPr marL="0" indent="0">
                  <a:buNone/>
                </a:pPr>
                <a14:m>
                  <m:oMath xmlns:m="http://schemas.openxmlformats.org/officeDocument/2006/math">
                    <m:r>
                      <m:rPr>
                        <m:brk m:alnAt="7"/>
                      </m:rPr>
                      <a:rPr lang="en-US" i="1">
                        <a:latin typeface="Cambria Math"/>
                      </a:rPr>
                      <m:t>𝑚</m:t>
                    </m:r>
                    <m:r>
                      <a:rPr lang="en-US" i="1">
                        <a:latin typeface="Cambria Math"/>
                      </a:rPr>
                      <m:t> </m:t>
                    </m:r>
                  </m:oMath>
                </a14:m>
                <a:r>
                  <a:rPr lang="en-US" dirty="0" smtClean="0"/>
                  <a:t>:	mass of the airfoil</a:t>
                </a:r>
              </a:p>
              <a:p>
                <a:pPr marL="0" indent="0">
                  <a:buNone/>
                </a:pPr>
                <a14:m>
                  <m:oMath xmlns:m="http://schemas.openxmlformats.org/officeDocument/2006/math">
                    <m:sSub>
                      <m:sSubPr>
                        <m:ctrlPr>
                          <a:rPr lang="en-US" i="1">
                            <a:latin typeface="Cambria Math"/>
                          </a:rPr>
                        </m:ctrlPr>
                      </m:sSubPr>
                      <m:e>
                        <m:r>
                          <a:rPr lang="en-US" i="1">
                            <a:latin typeface="Cambria Math"/>
                          </a:rPr>
                          <m:t>𝑆</m:t>
                        </m:r>
                      </m:e>
                      <m:sub>
                        <m:r>
                          <a:rPr lang="en-US" i="1">
                            <a:latin typeface="Cambria Math"/>
                            <a:ea typeface="Cambria Math"/>
                          </a:rPr>
                          <m:t>𝛼</m:t>
                        </m:r>
                      </m:sub>
                    </m:sSub>
                  </m:oMath>
                </a14:m>
                <a:r>
                  <a:rPr lang="en-US" dirty="0" smtClean="0"/>
                  <a:t>:	static imbalance</a:t>
                </a:r>
              </a:p>
              <a:p>
                <a:pPr marL="0" indent="0">
                  <a:buNone/>
                </a:pPr>
                <a14:m>
                  <m:oMath xmlns:m="http://schemas.openxmlformats.org/officeDocument/2006/math">
                    <m:sSub>
                      <m:sSubPr>
                        <m:ctrlPr>
                          <a:rPr lang="en-US" i="1">
                            <a:latin typeface="Cambria Math"/>
                          </a:rPr>
                        </m:ctrlPr>
                      </m:sSubPr>
                      <m:e>
                        <m:r>
                          <a:rPr lang="en-US" i="1">
                            <a:latin typeface="Cambria Math"/>
                          </a:rPr>
                          <m:t>𝐼</m:t>
                        </m:r>
                      </m:e>
                      <m:sub>
                        <m:r>
                          <a:rPr lang="en-US" i="1">
                            <a:latin typeface="Cambria Math"/>
                            <a:ea typeface="Cambria Math"/>
                          </a:rPr>
                          <m:t>𝛼</m:t>
                        </m:r>
                      </m:sub>
                    </m:sSub>
                  </m:oMath>
                </a14:m>
                <a:r>
                  <a:rPr lang="en-US" dirty="0" smtClean="0"/>
                  <a:t>:	sectional moment of inertia</a:t>
                </a:r>
              </a:p>
              <a:p>
                <a:pPr marL="0" indent="0">
                  <a:buNone/>
                </a:pPr>
                <a14:m>
                  <m:oMath xmlns:m="http://schemas.openxmlformats.org/officeDocument/2006/math">
                    <m:sSub>
                      <m:sSubPr>
                        <m:ctrlPr>
                          <a:rPr lang="en-US" i="1">
                            <a:latin typeface="Cambria Math"/>
                          </a:rPr>
                        </m:ctrlPr>
                      </m:sSubPr>
                      <m:e>
                        <m:r>
                          <a:rPr lang="en-US" i="1">
                            <a:latin typeface="Cambria Math"/>
                          </a:rPr>
                          <m:t>𝐾</m:t>
                        </m:r>
                      </m:e>
                      <m:sub>
                        <m:r>
                          <a:rPr lang="en-US" i="1">
                            <a:latin typeface="Cambria Math"/>
                          </a:rPr>
                          <m:t>h</m:t>
                        </m:r>
                      </m:sub>
                    </m:sSub>
                  </m:oMath>
                </a14:m>
                <a:r>
                  <a:rPr lang="en-US" dirty="0" smtClean="0"/>
                  <a:t>:	plunging spring coefficient</a:t>
                </a:r>
              </a:p>
              <a:p>
                <a:pPr marL="0" indent="0">
                  <a:buNone/>
                </a:pPr>
                <a14:m>
                  <m:oMath xmlns:m="http://schemas.openxmlformats.org/officeDocument/2006/math">
                    <m:sSub>
                      <m:sSubPr>
                        <m:ctrlPr>
                          <a:rPr lang="en-US" i="1">
                            <a:latin typeface="Cambria Math"/>
                          </a:rPr>
                        </m:ctrlPr>
                      </m:sSubPr>
                      <m:e>
                        <m:r>
                          <a:rPr lang="en-US" i="1">
                            <a:latin typeface="Cambria Math"/>
                          </a:rPr>
                          <m:t>𝐾</m:t>
                        </m:r>
                      </m:e>
                      <m:sub>
                        <m:r>
                          <m:rPr>
                            <m:brk m:alnAt="7"/>
                          </m:rPr>
                          <a:rPr lang="en-US" i="1">
                            <a:latin typeface="Cambria Math"/>
                            <a:ea typeface="Cambria Math"/>
                          </a:rPr>
                          <m:t>𝛼</m:t>
                        </m:r>
                      </m:sub>
                    </m:sSub>
                  </m:oMath>
                </a14:m>
                <a:r>
                  <a:rPr lang="en-US" dirty="0" smtClean="0"/>
                  <a:t>:	pitching spring coefficient</a:t>
                </a:r>
              </a:p>
              <a:p>
                <a:pPr marL="0" indent="0">
                  <a:buNone/>
                </a:pPr>
                <a:endParaRPr lang="en-US" dirty="0" smtClean="0"/>
              </a:p>
              <a:p>
                <a:pPr marL="0" indent="0">
                  <a:buNone/>
                </a:pPr>
                <a:endParaRPr lang="en-US" dirty="0"/>
              </a:p>
            </p:txBody>
          </p:sp>
        </mc:Choice>
        <mc:Fallback xmlns="">
          <p:sp>
            <p:nvSpPr>
              <p:cNvPr id="6" name="Text Placeholder 5"/>
              <p:cNvSpPr>
                <a:spLocks noGrp="1" noRot="1" noChangeAspect="1" noMove="1" noResize="1" noEditPoints="1" noAdjustHandles="1" noChangeArrowheads="1" noChangeShapeType="1" noTextEdit="1"/>
              </p:cNvSpPr>
              <p:nvPr>
                <p:ph type="body" sz="half" idx="1"/>
              </p:nvPr>
            </p:nvSpPr>
            <p:spPr>
              <a:xfrm>
                <a:off x="457200" y="1066800"/>
                <a:ext cx="8229600" cy="5064125"/>
              </a:xfrm>
              <a:blipFill rotWithShape="1">
                <a:blip r:embed="rId2"/>
                <a:stretch>
                  <a:fillRect/>
                </a:stretch>
              </a:blipFill>
            </p:spPr>
            <p:txBody>
              <a:bodyPr/>
              <a:lstStyle/>
              <a:p>
                <a:r>
                  <a:rPr lang="en-US">
                    <a:noFill/>
                  </a:rPr>
                  <a:t> </a:t>
                </a:r>
              </a:p>
            </p:txBody>
          </p:sp>
        </mc:Fallback>
      </mc:AlternateContent>
      <p:sp>
        <p:nvSpPr>
          <p:cNvPr id="5" name="Title 4"/>
          <p:cNvSpPr>
            <a:spLocks noGrp="1"/>
          </p:cNvSpPr>
          <p:nvPr>
            <p:ph type="title"/>
          </p:nvPr>
        </p:nvSpPr>
        <p:spPr/>
        <p:txBody>
          <a:bodyPr/>
          <a:lstStyle/>
          <a:p>
            <a:r>
              <a:rPr lang="en-US" smtClean="0"/>
              <a:t>Structural Equations</a:t>
            </a:r>
            <a:endParaRPr lang="en-US" dirty="0"/>
          </a:p>
        </p:txBody>
      </p:sp>
    </p:spTree>
    <p:extLst>
      <p:ext uri="{BB962C8B-B14F-4D97-AF65-F5344CB8AC3E}">
        <p14:creationId xmlns:p14="http://schemas.microsoft.com/office/powerpoint/2010/main" val="1938135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idx="1"/>
              </p:nvPr>
            </p:nvSpPr>
            <p:spPr/>
            <p:txBody>
              <a:bodyPr>
                <a:normAutofit fontScale="92500" lnSpcReduction="20000"/>
              </a:bodyPr>
              <a:lstStyle/>
              <a:p>
                <a:pPr marL="0" indent="0" algn="ctr">
                  <a:buNone/>
                </a:pPr>
                <a14:m>
                  <m:oMath xmlns:m="http://schemas.openxmlformats.org/officeDocument/2006/math">
                    <m:d>
                      <m:dPr>
                        <m:begChr m:val="["/>
                        <m:endChr m:val="]"/>
                        <m:ctrlPr>
                          <a:rPr lang="en-US" sz="3300" i="1" smtClean="0">
                            <a:latin typeface="Cambria Math"/>
                          </a:rPr>
                        </m:ctrlPr>
                      </m:dPr>
                      <m:e>
                        <m:r>
                          <a:rPr lang="en-US" sz="3300" b="0" i="1" smtClean="0">
                            <a:latin typeface="Cambria Math"/>
                          </a:rPr>
                          <m:t>𝑀</m:t>
                        </m:r>
                      </m:e>
                    </m:d>
                    <m:acc>
                      <m:accPr>
                        <m:chr m:val="̈"/>
                        <m:ctrlPr>
                          <a:rPr lang="en-US" sz="3300" i="1" smtClean="0">
                            <a:latin typeface="Cambria Math"/>
                          </a:rPr>
                        </m:ctrlPr>
                      </m:accPr>
                      <m:e>
                        <m:acc>
                          <m:accPr>
                            <m:chr m:val="̆"/>
                            <m:ctrlPr>
                              <a:rPr lang="en-US" sz="3300" i="1" smtClean="0">
                                <a:latin typeface="Cambria Math"/>
                              </a:rPr>
                            </m:ctrlPr>
                          </m:accPr>
                          <m:e>
                            <m:acc>
                              <m:accPr>
                                <m:chr m:val="⃑"/>
                                <m:ctrlPr>
                                  <a:rPr lang="en-US" sz="3300" i="1" smtClean="0">
                                    <a:latin typeface="Cambria Math"/>
                                  </a:rPr>
                                </m:ctrlPr>
                              </m:accPr>
                              <m:e>
                                <m:r>
                                  <a:rPr lang="en-US" sz="3300" b="0" i="1" smtClean="0">
                                    <a:latin typeface="Cambria Math"/>
                                  </a:rPr>
                                  <m:t>𝑞</m:t>
                                </m:r>
                              </m:e>
                            </m:acc>
                          </m:e>
                        </m:acc>
                      </m:e>
                    </m:acc>
                    <m:r>
                      <a:rPr lang="en-US" sz="3300" b="0" i="1" smtClean="0">
                        <a:latin typeface="Cambria Math"/>
                      </a:rPr>
                      <m:t>+</m:t>
                    </m:r>
                    <m:d>
                      <m:dPr>
                        <m:begChr m:val="["/>
                        <m:endChr m:val="]"/>
                        <m:ctrlPr>
                          <a:rPr lang="en-US" sz="3300" b="0" i="1" smtClean="0">
                            <a:latin typeface="Cambria Math"/>
                          </a:rPr>
                        </m:ctrlPr>
                      </m:dPr>
                      <m:e>
                        <m:r>
                          <a:rPr lang="en-US" sz="3300" b="0" i="1" smtClean="0">
                            <a:latin typeface="Cambria Math"/>
                          </a:rPr>
                          <m:t>𝐾</m:t>
                        </m:r>
                      </m:e>
                    </m:d>
                    <m:acc>
                      <m:accPr>
                        <m:chr m:val="⃑"/>
                        <m:ctrlPr>
                          <a:rPr lang="en-US" sz="3300" b="0" i="1" smtClean="0">
                            <a:latin typeface="Cambria Math"/>
                          </a:rPr>
                        </m:ctrlPr>
                      </m:accPr>
                      <m:e>
                        <m:r>
                          <a:rPr lang="en-US" sz="3300" b="0" i="1" smtClean="0">
                            <a:latin typeface="Cambria Math"/>
                          </a:rPr>
                          <m:t>𝑞</m:t>
                        </m:r>
                      </m:e>
                    </m:acc>
                    <m:r>
                      <a:rPr lang="en-US" sz="3300" b="0" i="1" smtClean="0">
                        <a:latin typeface="Cambria Math"/>
                      </a:rPr>
                      <m:t>=</m:t>
                    </m:r>
                    <m:acc>
                      <m:accPr>
                        <m:chr m:val="⃑"/>
                        <m:ctrlPr>
                          <a:rPr lang="en-US" sz="3300" b="0" i="1" smtClean="0">
                            <a:latin typeface="Cambria Math"/>
                          </a:rPr>
                        </m:ctrlPr>
                      </m:accPr>
                      <m:e>
                        <m:r>
                          <a:rPr lang="en-US" sz="3300" b="0" i="1" smtClean="0">
                            <a:latin typeface="Cambria Math"/>
                          </a:rPr>
                          <m:t>𝐹</m:t>
                        </m:r>
                      </m:e>
                    </m:acc>
                  </m:oMath>
                </a14:m>
                <a:r>
                  <a:rPr lang="en-US" sz="3300" dirty="0" smtClean="0"/>
                  <a:t>        </a:t>
                </a:r>
                <a14:m>
                  <m:oMath xmlns:m="http://schemas.openxmlformats.org/officeDocument/2006/math">
                    <m:acc>
                      <m:accPr>
                        <m:chr m:val="̆"/>
                        <m:ctrlPr>
                          <a:rPr lang="en-US" sz="3300" i="1" dirty="0" smtClean="0">
                            <a:latin typeface="Cambria Math"/>
                            <a:ea typeface="Cambria Math"/>
                          </a:rPr>
                        </m:ctrlPr>
                      </m:accPr>
                      <m:e>
                        <m:r>
                          <a:rPr lang="en-US" sz="3300" b="0" i="1" dirty="0" smtClean="0">
                            <a:latin typeface="Cambria Math"/>
                            <a:ea typeface="Cambria Math"/>
                          </a:rPr>
                          <m:t>𝑡</m:t>
                        </m:r>
                      </m:e>
                    </m:acc>
                    <m:r>
                      <a:rPr lang="en-US" sz="3300" b="0" i="1" dirty="0" smtClean="0">
                        <a:latin typeface="Cambria Math"/>
                        <a:ea typeface="Cambria Math"/>
                      </a:rPr>
                      <m:t>=</m:t>
                    </m:r>
                    <m:sSub>
                      <m:sSubPr>
                        <m:ctrlPr>
                          <a:rPr lang="en-US" sz="3300" b="0" i="1" dirty="0" smtClean="0">
                            <a:latin typeface="Cambria Math"/>
                            <a:ea typeface="Cambria Math"/>
                          </a:rPr>
                        </m:ctrlPr>
                      </m:sSubPr>
                      <m:e>
                        <m:r>
                          <a:rPr lang="en-US" sz="3300" b="0" i="1" dirty="0" smtClean="0">
                            <a:latin typeface="Cambria Math"/>
                            <a:ea typeface="Cambria Math"/>
                          </a:rPr>
                          <m:t>𝜔</m:t>
                        </m:r>
                      </m:e>
                      <m:sub>
                        <m:r>
                          <a:rPr lang="en-US" sz="3300" b="0" i="1" dirty="0" smtClean="0">
                            <a:latin typeface="Cambria Math"/>
                            <a:ea typeface="Cambria Math"/>
                          </a:rPr>
                          <m:t>𝛼</m:t>
                        </m:r>
                      </m:sub>
                    </m:sSub>
                    <m:r>
                      <a:rPr lang="en-US" sz="3300" b="0" i="1" dirty="0" smtClean="0">
                        <a:latin typeface="Cambria Math"/>
                        <a:ea typeface="Cambria Math"/>
                      </a:rPr>
                      <m:t>𝑡</m:t>
                    </m:r>
                  </m:oMath>
                </a14:m>
                <a:endParaRPr lang="en-US" sz="3300" dirty="0" smtClean="0"/>
              </a:p>
              <a:p>
                <a:pPr marL="0" indent="0">
                  <a:buNone/>
                </a:pPr>
                <a:endParaRPr lang="en-US" sz="20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3300" i="1">
                              <a:latin typeface="Cambria Math"/>
                            </a:rPr>
                          </m:ctrlPr>
                        </m:dPr>
                        <m:e>
                          <m:r>
                            <a:rPr lang="en-US" sz="3300" i="1">
                              <a:latin typeface="Cambria Math"/>
                            </a:rPr>
                            <m:t>𝑀</m:t>
                          </m:r>
                        </m:e>
                      </m:d>
                      <m:r>
                        <a:rPr lang="en-US" sz="3300" b="0" i="1" smtClean="0">
                          <a:latin typeface="Cambria Math"/>
                        </a:rPr>
                        <m:t>=</m:t>
                      </m:r>
                      <m:d>
                        <m:dPr>
                          <m:begChr m:val="["/>
                          <m:endChr m:val="]"/>
                          <m:ctrlPr>
                            <a:rPr lang="en-US" sz="3300" i="1">
                              <a:latin typeface="Cambria Math"/>
                            </a:rPr>
                          </m:ctrlPr>
                        </m:dPr>
                        <m:e>
                          <m:m>
                            <m:mPr>
                              <m:mcs>
                                <m:mc>
                                  <m:mcPr>
                                    <m:count m:val="2"/>
                                    <m:mcJc m:val="center"/>
                                  </m:mcPr>
                                </m:mc>
                              </m:mcs>
                              <m:ctrlPr>
                                <a:rPr lang="en-US" sz="3300" i="1">
                                  <a:latin typeface="Cambria Math"/>
                                </a:rPr>
                              </m:ctrlPr>
                            </m:mPr>
                            <m:mr>
                              <m:e>
                                <m:r>
                                  <m:rPr>
                                    <m:brk m:alnAt="7"/>
                                  </m:rPr>
                                  <a:rPr lang="en-US" sz="3300" i="1">
                                    <a:latin typeface="Cambria Math"/>
                                  </a:rPr>
                                  <m:t>1</m:t>
                                </m:r>
                              </m:e>
                              <m:e>
                                <m:sSub>
                                  <m:sSubPr>
                                    <m:ctrlPr>
                                      <a:rPr lang="en-US" sz="3300" i="1">
                                        <a:latin typeface="Cambria Math"/>
                                      </a:rPr>
                                    </m:ctrlPr>
                                  </m:sSubPr>
                                  <m:e>
                                    <m:r>
                                      <a:rPr lang="en-US" sz="3300" i="1">
                                        <a:latin typeface="Cambria Math"/>
                                      </a:rPr>
                                      <m:t>𝑥</m:t>
                                    </m:r>
                                  </m:e>
                                  <m:sub>
                                    <m:r>
                                      <a:rPr lang="en-US" sz="3300" i="1">
                                        <a:latin typeface="Cambria Math"/>
                                        <a:ea typeface="Cambria Math"/>
                                      </a:rPr>
                                      <m:t>𝛼</m:t>
                                    </m:r>
                                  </m:sub>
                                </m:sSub>
                              </m:e>
                            </m:mr>
                            <m:mr>
                              <m:e>
                                <m:sSub>
                                  <m:sSubPr>
                                    <m:ctrlPr>
                                      <a:rPr lang="en-US" sz="3300" i="1">
                                        <a:latin typeface="Cambria Math"/>
                                      </a:rPr>
                                    </m:ctrlPr>
                                  </m:sSubPr>
                                  <m:e>
                                    <m:r>
                                      <a:rPr lang="en-US" sz="3300" i="1">
                                        <a:latin typeface="Cambria Math"/>
                                      </a:rPr>
                                      <m:t>𝑥</m:t>
                                    </m:r>
                                  </m:e>
                                  <m:sub>
                                    <m:r>
                                      <a:rPr lang="en-US" sz="3300" i="1">
                                        <a:latin typeface="Cambria Math"/>
                                        <a:ea typeface="Cambria Math"/>
                                      </a:rPr>
                                      <m:t>𝛼</m:t>
                                    </m:r>
                                  </m:sub>
                                </m:sSub>
                              </m:e>
                              <m:e>
                                <m:sSup>
                                  <m:sSupPr>
                                    <m:ctrlPr>
                                      <a:rPr lang="en-US" sz="3300" i="1">
                                        <a:latin typeface="Cambria Math"/>
                                        <a:ea typeface="Cambria Math"/>
                                      </a:rPr>
                                    </m:ctrlPr>
                                  </m:sSupPr>
                                  <m:e>
                                    <m:sSub>
                                      <m:sSubPr>
                                        <m:ctrlPr>
                                          <a:rPr lang="en-US" sz="3300" i="1">
                                            <a:latin typeface="Cambria Math"/>
                                            <a:ea typeface="Cambria Math"/>
                                          </a:rPr>
                                        </m:ctrlPr>
                                      </m:sSubPr>
                                      <m:e>
                                        <m:r>
                                          <a:rPr lang="en-US" sz="3300" i="1">
                                            <a:latin typeface="Cambria Math"/>
                                            <a:ea typeface="Cambria Math"/>
                                          </a:rPr>
                                          <m:t>𝑟</m:t>
                                        </m:r>
                                      </m:e>
                                      <m:sub>
                                        <m:r>
                                          <a:rPr lang="en-US" sz="3300" i="1">
                                            <a:latin typeface="Cambria Math"/>
                                            <a:ea typeface="Cambria Math"/>
                                          </a:rPr>
                                          <m:t>𝛼</m:t>
                                        </m:r>
                                      </m:sub>
                                    </m:sSub>
                                  </m:e>
                                  <m:sup>
                                    <m:r>
                                      <a:rPr lang="en-US" sz="3300" i="1">
                                        <a:latin typeface="Cambria Math"/>
                                        <a:ea typeface="Cambria Math"/>
                                      </a:rPr>
                                      <m:t>2</m:t>
                                    </m:r>
                                  </m:sup>
                                </m:sSup>
                              </m:e>
                            </m:mr>
                          </m:m>
                        </m:e>
                      </m:d>
                      <m:r>
                        <a:rPr lang="en-US" sz="3300" b="0" i="1" smtClean="0">
                          <a:latin typeface="Cambria Math"/>
                          <a:ea typeface="Cambria Math"/>
                        </a:rPr>
                        <m:t>           </m:t>
                      </m:r>
                      <m:d>
                        <m:dPr>
                          <m:begChr m:val="["/>
                          <m:endChr m:val="]"/>
                          <m:ctrlPr>
                            <a:rPr lang="en-US" sz="3300" i="1">
                              <a:latin typeface="Cambria Math"/>
                            </a:rPr>
                          </m:ctrlPr>
                        </m:dPr>
                        <m:e>
                          <m:r>
                            <a:rPr lang="en-US" sz="3300" i="1">
                              <a:latin typeface="Cambria Math"/>
                            </a:rPr>
                            <m:t>𝐾</m:t>
                          </m:r>
                        </m:e>
                      </m:d>
                      <m:r>
                        <a:rPr lang="en-US" sz="3300" i="1">
                          <a:latin typeface="Cambria Math"/>
                        </a:rPr>
                        <m:t>=</m:t>
                      </m:r>
                      <m:d>
                        <m:dPr>
                          <m:begChr m:val="["/>
                          <m:endChr m:val="]"/>
                          <m:ctrlPr>
                            <a:rPr lang="en-US" sz="3300" i="1">
                              <a:latin typeface="Cambria Math"/>
                            </a:rPr>
                          </m:ctrlPr>
                        </m:dPr>
                        <m:e>
                          <m:m>
                            <m:mPr>
                              <m:mcs>
                                <m:mc>
                                  <m:mcPr>
                                    <m:count m:val="2"/>
                                    <m:mcJc m:val="center"/>
                                  </m:mcPr>
                                </m:mc>
                              </m:mcs>
                              <m:ctrlPr>
                                <a:rPr lang="en-US" sz="3300" i="1">
                                  <a:latin typeface="Cambria Math"/>
                                </a:rPr>
                              </m:ctrlPr>
                            </m:mPr>
                            <m:mr>
                              <m:e>
                                <m:sSup>
                                  <m:sSupPr>
                                    <m:ctrlPr>
                                      <a:rPr lang="en-US" sz="3300" i="1">
                                        <a:latin typeface="Cambria Math"/>
                                      </a:rPr>
                                    </m:ctrlPr>
                                  </m:sSupPr>
                                  <m:e>
                                    <m:d>
                                      <m:dPr>
                                        <m:ctrlPr>
                                          <a:rPr lang="en-US" sz="3300" i="1">
                                            <a:latin typeface="Cambria Math"/>
                                          </a:rPr>
                                        </m:ctrlPr>
                                      </m:dPr>
                                      <m:e>
                                        <m:box>
                                          <m:boxPr>
                                            <m:ctrlPr>
                                              <a:rPr lang="en-US" sz="3300" i="1">
                                                <a:latin typeface="Cambria Math"/>
                                              </a:rPr>
                                            </m:ctrlPr>
                                          </m:boxPr>
                                          <m:e>
                                            <m:argPr>
                                              <m:argSz m:val="-1"/>
                                            </m:argPr>
                                            <m:f>
                                              <m:fPr>
                                                <m:ctrlPr>
                                                  <a:rPr lang="en-US" sz="3300" i="1">
                                                    <a:latin typeface="Cambria Math"/>
                                                  </a:rPr>
                                                </m:ctrlPr>
                                              </m:fPr>
                                              <m:num>
                                                <m:sSub>
                                                  <m:sSubPr>
                                                    <m:ctrlPr>
                                                      <a:rPr lang="en-US" sz="3300" i="1">
                                                        <a:latin typeface="Cambria Math"/>
                                                      </a:rPr>
                                                    </m:ctrlPr>
                                                  </m:sSubPr>
                                                  <m:e>
                                                    <m:r>
                                                      <a:rPr lang="en-US" sz="3300" i="1">
                                                        <a:latin typeface="Cambria Math"/>
                                                        <a:ea typeface="Cambria Math"/>
                                                      </a:rPr>
                                                      <m:t>𝜔</m:t>
                                                    </m:r>
                                                  </m:e>
                                                  <m:sub>
                                                    <m:r>
                                                      <a:rPr lang="en-US" sz="3300" i="1">
                                                        <a:latin typeface="Cambria Math"/>
                                                      </a:rPr>
                                                      <m:t>h</m:t>
                                                    </m:r>
                                                  </m:sub>
                                                </m:sSub>
                                              </m:num>
                                              <m:den>
                                                <m:sSub>
                                                  <m:sSubPr>
                                                    <m:ctrlPr>
                                                      <a:rPr lang="en-US" sz="3300" i="1">
                                                        <a:latin typeface="Cambria Math"/>
                                                      </a:rPr>
                                                    </m:ctrlPr>
                                                  </m:sSubPr>
                                                  <m:e>
                                                    <m:r>
                                                      <a:rPr lang="en-US" sz="3300" i="1">
                                                        <a:latin typeface="Cambria Math"/>
                                                        <a:ea typeface="Cambria Math"/>
                                                      </a:rPr>
                                                      <m:t>𝜔</m:t>
                                                    </m:r>
                                                  </m:e>
                                                  <m:sub>
                                                    <m:r>
                                                      <a:rPr lang="en-US" sz="3300" i="1">
                                                        <a:latin typeface="Cambria Math"/>
                                                        <a:ea typeface="Cambria Math"/>
                                                      </a:rPr>
                                                      <m:t>𝛼</m:t>
                                                    </m:r>
                                                  </m:sub>
                                                </m:sSub>
                                              </m:den>
                                            </m:f>
                                          </m:e>
                                        </m:box>
                                      </m:e>
                                    </m:d>
                                  </m:e>
                                  <m:sup>
                                    <m:r>
                                      <a:rPr lang="en-US" sz="3300" i="1">
                                        <a:latin typeface="Cambria Math"/>
                                      </a:rPr>
                                      <m:t>2</m:t>
                                    </m:r>
                                  </m:sup>
                                </m:sSup>
                              </m:e>
                              <m:e>
                                <m:r>
                                  <a:rPr lang="en-US" sz="3300" i="1">
                                    <a:latin typeface="Cambria Math"/>
                                  </a:rPr>
                                  <m:t>0</m:t>
                                </m:r>
                              </m:e>
                            </m:mr>
                            <m:mr>
                              <m:e>
                                <m:r>
                                  <a:rPr lang="en-US" sz="3300" i="1">
                                    <a:latin typeface="Cambria Math"/>
                                  </a:rPr>
                                  <m:t>0</m:t>
                                </m:r>
                              </m:e>
                              <m:e>
                                <m:sSup>
                                  <m:sSupPr>
                                    <m:ctrlPr>
                                      <a:rPr lang="en-US" sz="3300" i="1">
                                        <a:latin typeface="Cambria Math"/>
                                        <a:ea typeface="Cambria Math"/>
                                      </a:rPr>
                                    </m:ctrlPr>
                                  </m:sSupPr>
                                  <m:e>
                                    <m:sSub>
                                      <m:sSubPr>
                                        <m:ctrlPr>
                                          <a:rPr lang="en-US" sz="3300" i="1">
                                            <a:latin typeface="Cambria Math"/>
                                            <a:ea typeface="Cambria Math"/>
                                          </a:rPr>
                                        </m:ctrlPr>
                                      </m:sSubPr>
                                      <m:e>
                                        <m:r>
                                          <a:rPr lang="en-US" sz="3300" i="1">
                                            <a:latin typeface="Cambria Math"/>
                                            <a:ea typeface="Cambria Math"/>
                                          </a:rPr>
                                          <m:t>𝑟</m:t>
                                        </m:r>
                                      </m:e>
                                      <m:sub>
                                        <m:r>
                                          <a:rPr lang="en-US" sz="3300" i="1">
                                            <a:latin typeface="Cambria Math"/>
                                            <a:ea typeface="Cambria Math"/>
                                          </a:rPr>
                                          <m:t>𝛼</m:t>
                                        </m:r>
                                      </m:sub>
                                    </m:sSub>
                                  </m:e>
                                  <m:sup>
                                    <m:r>
                                      <a:rPr lang="en-US" sz="3300" i="1">
                                        <a:latin typeface="Cambria Math"/>
                                        <a:ea typeface="Cambria Math"/>
                                      </a:rPr>
                                      <m:t>2</m:t>
                                    </m:r>
                                  </m:sup>
                                </m:sSup>
                              </m:e>
                            </m:mr>
                          </m:m>
                        </m:e>
                      </m:d>
                    </m:oMath>
                  </m:oMathPara>
                </a14:m>
                <a:endParaRPr lang="en-US" sz="3300" dirty="0" smtClean="0"/>
              </a:p>
              <a:p>
                <a:pPr marL="0" indent="0">
                  <a:buNone/>
                </a:pPr>
                <a:endParaRPr lang="en-US" sz="1000" dirty="0" smtClean="0"/>
              </a:p>
              <a:p>
                <a:pPr marL="0" indent="0">
                  <a:buNone/>
                </a:pPr>
                <a14:m>
                  <m:oMathPara xmlns:m="http://schemas.openxmlformats.org/officeDocument/2006/math">
                    <m:oMathParaPr>
                      <m:jc m:val="centerGroup"/>
                    </m:oMathParaPr>
                    <m:oMath xmlns:m="http://schemas.openxmlformats.org/officeDocument/2006/math">
                      <m:m>
                        <m:mPr>
                          <m:mcs>
                            <m:mc>
                              <m:mcPr>
                                <m:count m:val="3"/>
                                <m:mcJc m:val="center"/>
                              </m:mcPr>
                            </m:mc>
                          </m:mcs>
                          <m:ctrlPr>
                            <a:rPr lang="en-US" sz="3300" i="1" smtClean="0">
                              <a:latin typeface="Cambria Math"/>
                            </a:rPr>
                          </m:ctrlPr>
                        </m:mPr>
                        <m:mr>
                          <m:e>
                            <m:acc>
                              <m:accPr>
                                <m:chr m:val="⃑"/>
                                <m:ctrlPr>
                                  <a:rPr lang="en-US" sz="3300" i="1" smtClean="0">
                                    <a:latin typeface="Cambria Math"/>
                                  </a:rPr>
                                </m:ctrlPr>
                              </m:accPr>
                              <m:e>
                                <m:r>
                                  <a:rPr lang="en-US" sz="3300" b="0" i="1" smtClean="0">
                                    <a:latin typeface="Cambria Math"/>
                                  </a:rPr>
                                  <m:t>𝐹</m:t>
                                </m:r>
                              </m:e>
                            </m:acc>
                            <m:r>
                              <m:rPr>
                                <m:brk m:alnAt="7"/>
                              </m:rPr>
                              <a:rPr lang="en-US" sz="3300" b="0" i="1" smtClean="0">
                                <a:latin typeface="Cambria Math"/>
                              </a:rPr>
                              <m:t>=</m:t>
                            </m:r>
                            <m:box>
                              <m:boxPr>
                                <m:ctrlPr>
                                  <a:rPr lang="en-US" sz="3300" b="0" i="1" smtClean="0">
                                    <a:latin typeface="Cambria Math"/>
                                  </a:rPr>
                                </m:ctrlPr>
                              </m:boxPr>
                              <m:e>
                                <m:argPr>
                                  <m:argSz m:val="-1"/>
                                </m:argPr>
                                <m:f>
                                  <m:fPr>
                                    <m:ctrlPr>
                                      <a:rPr lang="en-US" sz="3300" b="0" i="1" smtClean="0">
                                        <a:latin typeface="Cambria Math"/>
                                      </a:rPr>
                                    </m:ctrlPr>
                                  </m:fPr>
                                  <m:num>
                                    <m:r>
                                      <a:rPr lang="en-US" sz="3300" b="0" i="1" smtClean="0">
                                        <a:latin typeface="Cambria Math"/>
                                      </a:rPr>
                                      <m:t>1</m:t>
                                    </m:r>
                                  </m:num>
                                  <m:den>
                                    <m:r>
                                      <a:rPr lang="en-US" sz="3300" b="0" i="1" smtClean="0">
                                        <a:latin typeface="Cambria Math"/>
                                        <a:ea typeface="Cambria Math"/>
                                      </a:rPr>
                                      <m:t>𝜋𝜇</m:t>
                                    </m:r>
                                    <m:sSup>
                                      <m:sSupPr>
                                        <m:ctrlPr>
                                          <a:rPr lang="en-US" sz="3300" b="0" i="1" smtClean="0">
                                            <a:latin typeface="Cambria Math"/>
                                            <a:ea typeface="Cambria Math"/>
                                          </a:rPr>
                                        </m:ctrlPr>
                                      </m:sSupPr>
                                      <m:e>
                                        <m:sSub>
                                          <m:sSubPr>
                                            <m:ctrlPr>
                                              <a:rPr lang="en-US" sz="3300" b="0" i="1" smtClean="0">
                                                <a:latin typeface="Cambria Math"/>
                                                <a:ea typeface="Cambria Math"/>
                                              </a:rPr>
                                            </m:ctrlPr>
                                          </m:sSubPr>
                                          <m:e>
                                            <m:r>
                                              <a:rPr lang="en-US" sz="3300" b="0" i="1" smtClean="0">
                                                <a:latin typeface="Cambria Math"/>
                                                <a:ea typeface="Cambria Math"/>
                                              </a:rPr>
                                              <m:t>𝑘</m:t>
                                            </m:r>
                                          </m:e>
                                          <m:sub>
                                            <m:r>
                                              <a:rPr lang="en-US" sz="3300" b="0" i="1" smtClean="0">
                                                <a:latin typeface="Cambria Math"/>
                                                <a:ea typeface="Cambria Math"/>
                                              </a:rPr>
                                              <m:t>𝑐</m:t>
                                            </m:r>
                                          </m:sub>
                                        </m:sSub>
                                      </m:e>
                                      <m:sup>
                                        <m:r>
                                          <a:rPr lang="en-US" sz="3300" b="0" i="1" smtClean="0">
                                            <a:latin typeface="Cambria Math"/>
                                            <a:ea typeface="Cambria Math"/>
                                          </a:rPr>
                                          <m:t>2</m:t>
                                        </m:r>
                                      </m:sup>
                                    </m:sSup>
                                  </m:den>
                                </m:f>
                              </m:e>
                            </m:box>
                            <m:d>
                              <m:dPr>
                                <m:begChr m:val="{"/>
                                <m:endChr m:val="}"/>
                                <m:ctrlPr>
                                  <a:rPr lang="en-US" sz="3300" b="0" i="1" smtClean="0">
                                    <a:latin typeface="Cambria Math"/>
                                  </a:rPr>
                                </m:ctrlPr>
                              </m:dPr>
                              <m:e>
                                <m:m>
                                  <m:mPr>
                                    <m:mcs>
                                      <m:mc>
                                        <m:mcPr>
                                          <m:count m:val="1"/>
                                          <m:mcJc m:val="center"/>
                                        </m:mcPr>
                                      </m:mc>
                                    </m:mcs>
                                    <m:ctrlPr>
                                      <a:rPr lang="en-US" sz="3300" b="0" i="1" smtClean="0">
                                        <a:latin typeface="Cambria Math"/>
                                      </a:rPr>
                                    </m:ctrlPr>
                                  </m:mPr>
                                  <m:mr>
                                    <m:e>
                                      <m:r>
                                        <m:rPr>
                                          <m:brk m:alnAt="7"/>
                                        </m:rPr>
                                        <a:rPr lang="en-US" sz="3300" b="0" i="1" smtClean="0">
                                          <a:latin typeface="Cambria Math"/>
                                        </a:rPr>
                                        <m:t>−</m:t>
                                      </m:r>
                                      <m:sSub>
                                        <m:sSubPr>
                                          <m:ctrlPr>
                                            <a:rPr lang="en-US" sz="3300" b="0" i="1" smtClean="0">
                                              <a:latin typeface="Cambria Math"/>
                                            </a:rPr>
                                          </m:ctrlPr>
                                        </m:sSubPr>
                                        <m:e>
                                          <m:r>
                                            <a:rPr lang="en-US" sz="3300" b="0" i="1" smtClean="0">
                                              <a:latin typeface="Cambria Math"/>
                                            </a:rPr>
                                            <m:t>𝐶</m:t>
                                          </m:r>
                                        </m:e>
                                        <m:sub>
                                          <m:r>
                                            <a:rPr lang="en-US" sz="3300" b="0" i="1" smtClean="0">
                                              <a:latin typeface="Cambria Math"/>
                                            </a:rPr>
                                            <m:t>𝑙</m:t>
                                          </m:r>
                                        </m:sub>
                                      </m:sSub>
                                    </m:e>
                                  </m:mr>
                                  <m:mr>
                                    <m:e>
                                      <m:r>
                                        <a:rPr lang="en-US" sz="3300" b="0" i="1" smtClean="0">
                                          <a:latin typeface="Cambria Math"/>
                                        </a:rPr>
                                        <m:t>2</m:t>
                                      </m:r>
                                      <m:sSub>
                                        <m:sSubPr>
                                          <m:ctrlPr>
                                            <a:rPr lang="en-US" sz="3300" b="0" i="1" smtClean="0">
                                              <a:latin typeface="Cambria Math"/>
                                            </a:rPr>
                                          </m:ctrlPr>
                                        </m:sSubPr>
                                        <m:e>
                                          <m:r>
                                            <a:rPr lang="en-US" sz="3300" b="0" i="1" smtClean="0">
                                              <a:latin typeface="Cambria Math"/>
                                            </a:rPr>
                                            <m:t>𝐶</m:t>
                                          </m:r>
                                        </m:e>
                                        <m:sub>
                                          <m:sSub>
                                            <m:sSubPr>
                                              <m:ctrlPr>
                                                <a:rPr lang="en-US" sz="3300" b="0" i="1" smtClean="0">
                                                  <a:latin typeface="Cambria Math"/>
                                                </a:rPr>
                                              </m:ctrlPr>
                                            </m:sSubPr>
                                            <m:e>
                                              <m:r>
                                                <a:rPr lang="en-US" sz="3300" b="0" i="1" smtClean="0">
                                                  <a:latin typeface="Cambria Math"/>
                                                </a:rPr>
                                                <m:t>𝑚</m:t>
                                              </m:r>
                                            </m:e>
                                            <m:sub>
                                              <m:r>
                                                <a:rPr lang="en-US" sz="3300" b="0" i="1" smtClean="0">
                                                  <a:latin typeface="Cambria Math"/>
                                                </a:rPr>
                                                <m:t>𝑒𝑎</m:t>
                                              </m:r>
                                            </m:sub>
                                          </m:sSub>
                                        </m:sub>
                                      </m:sSub>
                                    </m:e>
                                  </m:mr>
                                </m:m>
                              </m:e>
                            </m:d>
                          </m:e>
                          <m:e>
                            <m:acc>
                              <m:accPr>
                                <m:chr m:val="⃑"/>
                                <m:ctrlPr>
                                  <a:rPr lang="en-US" sz="3300" i="1" smtClean="0">
                                    <a:latin typeface="Cambria Math"/>
                                  </a:rPr>
                                </m:ctrlPr>
                              </m:accPr>
                              <m:e>
                                <m:r>
                                  <a:rPr lang="en-US" sz="3300" b="0" i="1" smtClean="0">
                                    <a:latin typeface="Cambria Math"/>
                                  </a:rPr>
                                  <m:t>𝑞</m:t>
                                </m:r>
                              </m:e>
                            </m:acc>
                            <m:r>
                              <m:rPr>
                                <m:brk m:alnAt="7"/>
                              </m:rPr>
                              <a:rPr lang="en-US" sz="3300" b="0" i="1" smtClean="0">
                                <a:latin typeface="Cambria Math"/>
                              </a:rPr>
                              <m:t>=</m:t>
                            </m:r>
                            <m:d>
                              <m:dPr>
                                <m:begChr m:val="{"/>
                                <m:endChr m:val="}"/>
                                <m:ctrlPr>
                                  <a:rPr lang="en-US" sz="3300" b="0" i="1" smtClean="0">
                                    <a:latin typeface="Cambria Math"/>
                                  </a:rPr>
                                </m:ctrlPr>
                              </m:dPr>
                              <m:e>
                                <m:m>
                                  <m:mPr>
                                    <m:mcs>
                                      <m:mc>
                                        <m:mcPr>
                                          <m:count m:val="1"/>
                                          <m:mcJc m:val="center"/>
                                        </m:mcPr>
                                      </m:mc>
                                    </m:mcs>
                                    <m:ctrlPr>
                                      <a:rPr lang="en-US" sz="3300" b="0" i="1" smtClean="0">
                                        <a:latin typeface="Cambria Math"/>
                                      </a:rPr>
                                    </m:ctrlPr>
                                  </m:mPr>
                                  <m:mr>
                                    <m:e>
                                      <m:f>
                                        <m:fPr>
                                          <m:type m:val="skw"/>
                                          <m:ctrlPr>
                                            <a:rPr lang="en-US" sz="3300" b="0" i="1" smtClean="0">
                                              <a:latin typeface="Cambria Math"/>
                                            </a:rPr>
                                          </m:ctrlPr>
                                        </m:fPr>
                                        <m:num>
                                          <m:r>
                                            <a:rPr lang="en-US" sz="3300" b="0" i="1" smtClean="0">
                                              <a:latin typeface="Cambria Math"/>
                                            </a:rPr>
                                            <m:t>h</m:t>
                                          </m:r>
                                        </m:num>
                                        <m:den>
                                          <m:r>
                                            <a:rPr lang="en-US" sz="3300" b="0" i="1" smtClean="0">
                                              <a:latin typeface="Cambria Math"/>
                                            </a:rPr>
                                            <m:t>𝑏</m:t>
                                          </m:r>
                                        </m:den>
                                      </m:f>
                                    </m:e>
                                  </m:mr>
                                  <m:mr>
                                    <m:e>
                                      <m:r>
                                        <a:rPr lang="en-US" sz="3300" b="0" i="1" smtClean="0">
                                          <a:latin typeface="Cambria Math"/>
                                          <a:ea typeface="Cambria Math"/>
                                        </a:rPr>
                                        <m:t>𝛼</m:t>
                                      </m:r>
                                    </m:e>
                                  </m:mr>
                                </m:m>
                              </m:e>
                            </m:d>
                          </m:e>
                          <m:e>
                            <m:acc>
                              <m:accPr>
                                <m:chr m:val="̈"/>
                                <m:ctrlPr>
                                  <a:rPr lang="en-US" sz="3300" i="1" smtClean="0">
                                    <a:latin typeface="Cambria Math"/>
                                  </a:rPr>
                                </m:ctrlPr>
                              </m:accPr>
                              <m:e>
                                <m:acc>
                                  <m:accPr>
                                    <m:chr m:val="̆"/>
                                    <m:ctrlPr>
                                      <a:rPr lang="en-US" sz="3300" i="1" smtClean="0">
                                        <a:latin typeface="Cambria Math"/>
                                      </a:rPr>
                                    </m:ctrlPr>
                                  </m:accPr>
                                  <m:e>
                                    <m:acc>
                                      <m:accPr>
                                        <m:chr m:val="⃑"/>
                                        <m:ctrlPr>
                                          <a:rPr lang="en-US" sz="3300" i="1" smtClean="0">
                                            <a:latin typeface="Cambria Math"/>
                                          </a:rPr>
                                        </m:ctrlPr>
                                      </m:accPr>
                                      <m:e>
                                        <m:r>
                                          <a:rPr lang="en-US" sz="3300" b="0" i="1" smtClean="0">
                                            <a:latin typeface="Cambria Math"/>
                                          </a:rPr>
                                          <m:t>𝑞</m:t>
                                        </m:r>
                                      </m:e>
                                    </m:acc>
                                  </m:e>
                                </m:acc>
                              </m:e>
                            </m:acc>
                            <m:r>
                              <m:rPr>
                                <m:brk m:alnAt="7"/>
                              </m:rPr>
                              <a:rPr lang="en-US" sz="3300" b="0" i="1" smtClean="0">
                                <a:latin typeface="Cambria Math"/>
                              </a:rPr>
                              <m:t>=</m:t>
                            </m:r>
                            <m:f>
                              <m:fPr>
                                <m:ctrlPr>
                                  <a:rPr lang="en-US" sz="3300" b="0" i="1" smtClean="0">
                                    <a:latin typeface="Cambria Math"/>
                                  </a:rPr>
                                </m:ctrlPr>
                              </m:fPr>
                              <m:num>
                                <m:sSup>
                                  <m:sSupPr>
                                    <m:ctrlPr>
                                      <a:rPr lang="en-US" sz="3300" b="0" i="1" smtClean="0">
                                        <a:latin typeface="Cambria Math"/>
                                      </a:rPr>
                                    </m:ctrlPr>
                                  </m:sSupPr>
                                  <m:e>
                                    <m:r>
                                      <a:rPr lang="en-US" sz="3300" b="0" i="1" smtClean="0">
                                        <a:latin typeface="Cambria Math"/>
                                        <a:ea typeface="Cambria Math"/>
                                      </a:rPr>
                                      <m:t>𝜕</m:t>
                                    </m:r>
                                  </m:e>
                                  <m:sup>
                                    <m:r>
                                      <a:rPr lang="en-US" sz="3300" b="0" i="1" smtClean="0">
                                        <a:latin typeface="Cambria Math"/>
                                      </a:rPr>
                                      <m:t>2</m:t>
                                    </m:r>
                                  </m:sup>
                                </m:sSup>
                                <m:acc>
                                  <m:accPr>
                                    <m:chr m:val="⃑"/>
                                    <m:ctrlPr>
                                      <a:rPr lang="en-US" sz="3300" b="0" i="1" smtClean="0">
                                        <a:latin typeface="Cambria Math"/>
                                      </a:rPr>
                                    </m:ctrlPr>
                                  </m:accPr>
                                  <m:e>
                                    <m:r>
                                      <a:rPr lang="en-US" sz="3300" b="0" i="1" smtClean="0">
                                        <a:latin typeface="Cambria Math"/>
                                      </a:rPr>
                                      <m:t>𝑞</m:t>
                                    </m:r>
                                  </m:e>
                                </m:acc>
                              </m:num>
                              <m:den>
                                <m:sSup>
                                  <m:sSupPr>
                                    <m:ctrlPr>
                                      <a:rPr lang="en-US" sz="3300" b="0" i="1" smtClean="0">
                                        <a:latin typeface="Cambria Math"/>
                                      </a:rPr>
                                    </m:ctrlPr>
                                  </m:sSupPr>
                                  <m:e>
                                    <m:r>
                                      <a:rPr lang="en-US" sz="3300" b="0" i="1" smtClean="0">
                                        <a:latin typeface="Cambria Math"/>
                                        <a:ea typeface="Cambria Math"/>
                                      </a:rPr>
                                      <m:t>𝜕</m:t>
                                    </m:r>
                                    <m:acc>
                                      <m:accPr>
                                        <m:chr m:val="̆"/>
                                        <m:ctrlPr>
                                          <a:rPr lang="en-US" sz="3300" b="0" i="1" smtClean="0">
                                            <a:latin typeface="Cambria Math"/>
                                            <a:ea typeface="Cambria Math"/>
                                          </a:rPr>
                                        </m:ctrlPr>
                                      </m:accPr>
                                      <m:e>
                                        <m:r>
                                          <a:rPr lang="en-US" sz="3300" b="0" i="1" smtClean="0">
                                            <a:latin typeface="Cambria Math"/>
                                            <a:ea typeface="Cambria Math"/>
                                          </a:rPr>
                                          <m:t>𝑡</m:t>
                                        </m:r>
                                      </m:e>
                                    </m:acc>
                                  </m:e>
                                  <m:sup>
                                    <m:r>
                                      <a:rPr lang="en-US" sz="3300" b="0" i="1" smtClean="0">
                                        <a:latin typeface="Cambria Math"/>
                                      </a:rPr>
                                      <m:t>2</m:t>
                                    </m:r>
                                  </m:sup>
                                </m:sSup>
                              </m:den>
                            </m:f>
                          </m:e>
                        </m:mr>
                      </m:m>
                    </m:oMath>
                  </m:oMathPara>
                </a14:m>
                <a:endParaRPr lang="en-US" sz="3300" dirty="0" smtClean="0"/>
              </a:p>
              <a:p>
                <a:pPr marL="0" indent="0">
                  <a:buNone/>
                </a:pPr>
                <a:endParaRPr lang="en-US" sz="1000" i="1" dirty="0" smtClean="0">
                  <a:latin typeface="Cambria Math"/>
                </a:endParaRPr>
              </a:p>
              <a:p>
                <a:pPr marL="0" indent="0" algn="ctr">
                  <a:buNone/>
                </a:pPr>
                <a:r>
                  <a:rPr lang="en-US" sz="2200" dirty="0" smtClean="0"/>
                  <a:t>The addition of the </a:t>
                </a:r>
                <a:r>
                  <a:rPr lang="en-US" sz="2200" dirty="0" err="1" smtClean="0"/>
                  <a:t>breve</a:t>
                </a:r>
                <a:r>
                  <a:rPr lang="en-US" sz="2200" dirty="0" smtClean="0"/>
                  <a:t> </a:t>
                </a:r>
                <a14:m>
                  <m:oMath xmlns:m="http://schemas.openxmlformats.org/officeDocument/2006/math">
                    <m:acc>
                      <m:accPr>
                        <m:chr m:val="̆"/>
                        <m:ctrlPr>
                          <a:rPr lang="en-US" sz="2200" i="1" smtClean="0">
                            <a:latin typeface="Cambria Math"/>
                          </a:rPr>
                        </m:ctrlPr>
                      </m:accPr>
                      <m:e/>
                    </m:acc>
                    <m:r>
                      <a:rPr lang="en-US" sz="2200" b="0" i="1" smtClean="0">
                        <a:latin typeface="Cambria Math"/>
                      </a:rPr>
                      <m:t> </m:t>
                    </m:r>
                  </m:oMath>
                </a14:m>
                <a:r>
                  <a:rPr lang="en-US" sz="2200" dirty="0" smtClean="0"/>
                  <a:t>indicates the derivative is taken in structural time </a:t>
                </a:r>
                <a14:m>
                  <m:oMath xmlns:m="http://schemas.openxmlformats.org/officeDocument/2006/math">
                    <m:acc>
                      <m:accPr>
                        <m:chr m:val="̆"/>
                        <m:ctrlPr>
                          <a:rPr lang="en-US" sz="2800" i="1" dirty="0" smtClean="0">
                            <a:latin typeface="Cambria Math"/>
                            <a:ea typeface="Cambria Math"/>
                          </a:rPr>
                        </m:ctrlPr>
                      </m:accPr>
                      <m:e>
                        <m:r>
                          <a:rPr lang="en-US" sz="2800" b="0" i="1" dirty="0" smtClean="0">
                            <a:latin typeface="Cambria Math"/>
                            <a:ea typeface="Cambria Math"/>
                          </a:rPr>
                          <m:t>𝑡</m:t>
                        </m:r>
                      </m:e>
                    </m:acc>
                  </m:oMath>
                </a14:m>
                <a:r>
                  <a:rPr lang="en-US" sz="2800" dirty="0" smtClean="0"/>
                  <a:t>, </a:t>
                </a:r>
                <a:r>
                  <a:rPr lang="en-US" sz="2200" dirty="0" smtClean="0"/>
                  <a:t>not flow time </a:t>
                </a:r>
                <a14:m>
                  <m:oMath xmlns:m="http://schemas.openxmlformats.org/officeDocument/2006/math">
                    <m:r>
                      <a:rPr lang="en-US" sz="2800" i="1" dirty="0">
                        <a:latin typeface="Cambria Math"/>
                        <a:ea typeface="Cambria Math"/>
                      </a:rPr>
                      <m:t>𝑡</m:t>
                    </m:r>
                  </m:oMath>
                </a14:m>
                <a:endParaRPr lang="en-US" sz="1000" dirty="0" smtClean="0"/>
              </a:p>
              <a:p>
                <a:pPr marL="0" indent="0" algn="ctr">
                  <a:buNone/>
                </a:pPr>
                <a:endParaRPr lang="en-US" sz="1000" dirty="0"/>
              </a:p>
              <a:p>
                <a:pPr marL="0" indent="0" algn="ctr">
                  <a:buNone/>
                </a:pPr>
                <a:r>
                  <a:rPr lang="en-US" dirty="0" smtClean="0"/>
                  <a:t>Please refer to the thesis for more details.</a:t>
                </a:r>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idx="1"/>
              </p:nvPr>
            </p:nvSpPr>
            <p:spPr>
              <a:blipFill rotWithShape="1">
                <a:blip r:embed="rId2"/>
                <a:stretch>
                  <a:fillRect t="-381" b="-2922"/>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smtClean="0"/>
              <a:t>Non-dimensional Structural Equations</a:t>
            </a:r>
            <a:endParaRPr lang="en-US" dirty="0"/>
          </a:p>
        </p:txBody>
      </p:sp>
    </p:spTree>
    <p:extLst>
      <p:ext uri="{BB962C8B-B14F-4D97-AF65-F5344CB8AC3E}">
        <p14:creationId xmlns:p14="http://schemas.microsoft.com/office/powerpoint/2010/main" val="691993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p:cNvSpPr>
                <a:spLocks noGrp="1"/>
              </p:cNvSpPr>
              <p:nvPr>
                <p:ph idx="1"/>
              </p:nvPr>
            </p:nvSpPr>
            <p:spPr/>
            <p:txBody>
              <a:bodyPr>
                <a:normAutofit fontScale="92500"/>
              </a:bodyPr>
              <a:lstStyle/>
              <a:p>
                <a:r>
                  <a:rPr lang="en-US" dirty="0" smtClean="0"/>
                  <a:t>To solve the structural equations, they are transformed into first order form:</a:t>
                </a:r>
              </a:p>
              <a:p>
                <a:pPr marL="0" indent="0">
                  <a:buNone/>
                </a:pPr>
                <a:endParaRPr lang="en-US" sz="1000" dirty="0" smtClean="0"/>
              </a:p>
              <a:p>
                <a:pPr marL="0" indent="0">
                  <a:buNone/>
                </a:pPr>
                <a14:m>
                  <m:oMathPara xmlns:m="http://schemas.openxmlformats.org/officeDocument/2006/math">
                    <m:oMathParaPr>
                      <m:jc m:val="centerGroup"/>
                    </m:oMathParaPr>
                    <m:oMath xmlns:m="http://schemas.openxmlformats.org/officeDocument/2006/math">
                      <m:m>
                        <m:mPr>
                          <m:mcs>
                            <m:mc>
                              <m:mcPr>
                                <m:count m:val="2"/>
                                <m:mcJc m:val="center"/>
                              </m:mcPr>
                            </m:mc>
                          </m:mcs>
                          <m:ctrlPr>
                            <a:rPr lang="en-US" i="1" smtClean="0">
                              <a:latin typeface="Cambria Math"/>
                            </a:rPr>
                          </m:ctrlPr>
                        </m:mPr>
                        <m:mr>
                          <m:e>
                            <m:acc>
                              <m:accPr>
                                <m:chr m:val="⃑"/>
                                <m:ctrlPr>
                                  <a:rPr lang="en-US" i="1" smtClean="0">
                                    <a:latin typeface="Cambria Math"/>
                                  </a:rPr>
                                </m:ctrlPr>
                              </m:accPr>
                              <m:e>
                                <m:sSub>
                                  <m:sSubPr>
                                    <m:ctrlPr>
                                      <a:rPr lang="en-US" i="1" smtClean="0">
                                        <a:latin typeface="Cambria Math"/>
                                      </a:rPr>
                                    </m:ctrlPr>
                                  </m:sSubPr>
                                  <m:e>
                                    <m:r>
                                      <a:rPr lang="en-US" b="0" i="1" smtClean="0">
                                        <a:latin typeface="Cambria Math"/>
                                      </a:rPr>
                                      <m:t>𝑟</m:t>
                                    </m:r>
                                  </m:e>
                                  <m:sub>
                                    <m:r>
                                      <a:rPr lang="en-US" b="0" i="1" smtClean="0">
                                        <a:latin typeface="Cambria Math"/>
                                      </a:rPr>
                                      <m:t>1</m:t>
                                    </m:r>
                                  </m:sub>
                                </m:sSub>
                              </m:e>
                            </m:acc>
                            <m:r>
                              <m:rPr>
                                <m:brk m:alnAt="7"/>
                              </m:rPr>
                              <a:rPr lang="en-US" b="0" i="1" smtClean="0">
                                <a:latin typeface="Cambria Math"/>
                              </a:rPr>
                              <m:t>=</m:t>
                            </m:r>
                            <m:acc>
                              <m:accPr>
                                <m:chr m:val="⃑"/>
                                <m:ctrlPr>
                                  <a:rPr lang="en-US" b="0" i="1" smtClean="0">
                                    <a:latin typeface="Cambria Math"/>
                                  </a:rPr>
                                </m:ctrlPr>
                              </m:accPr>
                              <m:e>
                                <m:r>
                                  <a:rPr lang="en-US" b="0" i="1" smtClean="0">
                                    <a:latin typeface="Cambria Math"/>
                                  </a:rPr>
                                  <m:t>𝑞</m:t>
                                </m:r>
                              </m:e>
                            </m:acc>
                          </m:e>
                          <m:e>
                            <m:acc>
                              <m:accPr>
                                <m:chr m:val="⃑"/>
                                <m:ctrlPr>
                                  <a:rPr lang="en-US" i="1" smtClean="0">
                                    <a:latin typeface="Cambria Math"/>
                                  </a:rPr>
                                </m:ctrlPr>
                              </m:accPr>
                              <m:e>
                                <m:sSub>
                                  <m:sSubPr>
                                    <m:ctrlPr>
                                      <a:rPr lang="en-US" i="1" smtClean="0">
                                        <a:latin typeface="Cambria Math"/>
                                      </a:rPr>
                                    </m:ctrlPr>
                                  </m:sSubPr>
                                  <m:e>
                                    <m:r>
                                      <a:rPr lang="en-US" b="0" i="1" smtClean="0">
                                        <a:latin typeface="Cambria Math"/>
                                      </a:rPr>
                                      <m:t>𝑟</m:t>
                                    </m:r>
                                  </m:e>
                                  <m:sub>
                                    <m:r>
                                      <a:rPr lang="en-US" b="0" i="1" smtClean="0">
                                        <a:latin typeface="Cambria Math"/>
                                      </a:rPr>
                                      <m:t>2</m:t>
                                    </m:r>
                                  </m:sub>
                                </m:sSub>
                              </m:e>
                            </m:acc>
                            <m:r>
                              <m:rPr>
                                <m:brk m:alnAt="7"/>
                              </m:rPr>
                              <a:rPr lang="en-US" b="0" i="1" smtClean="0">
                                <a:latin typeface="Cambria Math"/>
                              </a:rPr>
                              <m:t>=</m:t>
                            </m:r>
                            <m:acc>
                              <m:accPr>
                                <m:chr m:val="̇"/>
                                <m:ctrlPr>
                                  <a:rPr lang="en-US" b="0" i="1" smtClean="0">
                                    <a:latin typeface="Cambria Math"/>
                                  </a:rPr>
                                </m:ctrlPr>
                              </m:accPr>
                              <m:e>
                                <m:acc>
                                  <m:accPr>
                                    <m:chr m:val="̆"/>
                                    <m:ctrlPr>
                                      <a:rPr lang="en-US" b="0" i="1" smtClean="0">
                                        <a:latin typeface="Cambria Math"/>
                                      </a:rPr>
                                    </m:ctrlPr>
                                  </m:accPr>
                                  <m:e>
                                    <m:acc>
                                      <m:accPr>
                                        <m:chr m:val="⃑"/>
                                        <m:ctrlPr>
                                          <a:rPr lang="en-US" b="0" i="1" smtClean="0">
                                            <a:latin typeface="Cambria Math"/>
                                          </a:rPr>
                                        </m:ctrlPr>
                                      </m:accPr>
                                      <m:e>
                                        <m:sSub>
                                          <m:sSubPr>
                                            <m:ctrlPr>
                                              <a:rPr lang="en-US" b="0" i="1" smtClean="0">
                                                <a:latin typeface="Cambria Math"/>
                                              </a:rPr>
                                            </m:ctrlPr>
                                          </m:sSubPr>
                                          <m:e>
                                            <m:r>
                                              <a:rPr lang="en-US" b="0" i="1" smtClean="0">
                                                <a:latin typeface="Cambria Math"/>
                                              </a:rPr>
                                              <m:t>𝑟</m:t>
                                            </m:r>
                                          </m:e>
                                          <m:sub>
                                            <m:r>
                                              <a:rPr lang="en-US" b="0" i="1" smtClean="0">
                                                <a:latin typeface="Cambria Math"/>
                                              </a:rPr>
                                              <m:t>1</m:t>
                                            </m:r>
                                          </m:sub>
                                        </m:sSub>
                                      </m:e>
                                    </m:acc>
                                  </m:e>
                                </m:acc>
                              </m:e>
                            </m:acc>
                            <m:r>
                              <m:rPr>
                                <m:brk m:alnAt="7"/>
                              </m:rPr>
                              <a:rPr lang="en-US" b="0" i="1" smtClean="0">
                                <a:latin typeface="Cambria Math"/>
                              </a:rPr>
                              <m:t>=</m:t>
                            </m:r>
                            <m:acc>
                              <m:accPr>
                                <m:chr m:val="̇"/>
                                <m:ctrlPr>
                                  <a:rPr lang="en-US" b="0" i="1" smtClean="0">
                                    <a:latin typeface="Cambria Math"/>
                                  </a:rPr>
                                </m:ctrlPr>
                              </m:accPr>
                              <m:e>
                                <m:acc>
                                  <m:accPr>
                                    <m:chr m:val="̆"/>
                                    <m:ctrlPr>
                                      <a:rPr lang="en-US" b="0" i="1" smtClean="0">
                                        <a:latin typeface="Cambria Math"/>
                                      </a:rPr>
                                    </m:ctrlPr>
                                  </m:accPr>
                                  <m:e>
                                    <m:acc>
                                      <m:accPr>
                                        <m:chr m:val="⃑"/>
                                        <m:ctrlPr>
                                          <a:rPr lang="en-US" b="0" i="1" smtClean="0">
                                            <a:latin typeface="Cambria Math"/>
                                          </a:rPr>
                                        </m:ctrlPr>
                                      </m:accPr>
                                      <m:e>
                                        <m:r>
                                          <a:rPr lang="en-US" b="0" i="1" smtClean="0">
                                            <a:latin typeface="Cambria Math"/>
                                          </a:rPr>
                                          <m:t>𝑞</m:t>
                                        </m:r>
                                      </m:e>
                                    </m:acc>
                                  </m:e>
                                </m:acc>
                              </m:e>
                            </m:acc>
                          </m:e>
                        </m:mr>
                      </m:m>
                    </m:oMath>
                  </m:oMathPara>
                </a14:m>
                <a:endParaRPr lang="en-US" dirty="0" smtClean="0"/>
              </a:p>
              <a:p>
                <a:pPr marL="0" indent="0">
                  <a:buNone/>
                </a:pPr>
                <a:endParaRPr lang="en-US"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m>
                            <m:mPr>
                              <m:mcs>
                                <m:mc>
                                  <m:mcPr>
                                    <m:count m:val="1"/>
                                    <m:mcJc m:val="center"/>
                                  </m:mcPr>
                                </m:mc>
                              </m:mcs>
                              <m:ctrlPr>
                                <a:rPr lang="en-US" i="1" smtClean="0">
                                  <a:latin typeface="Cambria Math"/>
                                </a:rPr>
                              </m:ctrlPr>
                            </m:mPr>
                            <m:mr>
                              <m:e>
                                <m:acc>
                                  <m:accPr>
                                    <m:chr m:val="̇"/>
                                    <m:ctrlPr>
                                      <a:rPr lang="en-US" i="1" smtClean="0">
                                        <a:latin typeface="Cambria Math"/>
                                      </a:rPr>
                                    </m:ctrlPr>
                                  </m:accPr>
                                  <m:e>
                                    <m:acc>
                                      <m:accPr>
                                        <m:chr m:val="̆"/>
                                        <m:ctrlPr>
                                          <a:rPr lang="en-US" i="1" smtClean="0">
                                            <a:latin typeface="Cambria Math"/>
                                          </a:rPr>
                                        </m:ctrlPr>
                                      </m:accPr>
                                      <m:e>
                                        <m:acc>
                                          <m:accPr>
                                            <m:chr m:val="⃑"/>
                                            <m:ctrlPr>
                                              <a:rPr lang="en-US" i="1" smtClean="0">
                                                <a:latin typeface="Cambria Math"/>
                                              </a:rPr>
                                            </m:ctrlPr>
                                          </m:accPr>
                                          <m:e>
                                            <m:sSub>
                                              <m:sSubPr>
                                                <m:ctrlPr>
                                                  <a:rPr lang="en-US" i="1" smtClean="0">
                                                    <a:latin typeface="Cambria Math"/>
                                                  </a:rPr>
                                                </m:ctrlPr>
                                              </m:sSubPr>
                                              <m:e>
                                                <m:r>
                                                  <a:rPr lang="en-US" b="0" i="1" smtClean="0">
                                                    <a:latin typeface="Cambria Math"/>
                                                  </a:rPr>
                                                  <m:t>𝑟</m:t>
                                                </m:r>
                                              </m:e>
                                              <m:sub>
                                                <m:r>
                                                  <a:rPr lang="en-US" b="0" i="1" smtClean="0">
                                                    <a:latin typeface="Cambria Math"/>
                                                  </a:rPr>
                                                  <m:t>1</m:t>
                                                </m:r>
                                              </m:sub>
                                            </m:sSub>
                                          </m:e>
                                        </m:acc>
                                      </m:e>
                                    </m:acc>
                                  </m:e>
                                </m:acc>
                              </m:e>
                            </m:mr>
                            <m:mr>
                              <m:e>
                                <m:acc>
                                  <m:accPr>
                                    <m:chr m:val="̇"/>
                                    <m:ctrlPr>
                                      <a:rPr lang="en-US" i="1" smtClean="0">
                                        <a:latin typeface="Cambria Math"/>
                                      </a:rPr>
                                    </m:ctrlPr>
                                  </m:accPr>
                                  <m:e>
                                    <m:acc>
                                      <m:accPr>
                                        <m:chr m:val="̆"/>
                                        <m:ctrlPr>
                                          <a:rPr lang="en-US" i="1" smtClean="0">
                                            <a:latin typeface="Cambria Math"/>
                                          </a:rPr>
                                        </m:ctrlPr>
                                      </m:accPr>
                                      <m:e>
                                        <m:acc>
                                          <m:accPr>
                                            <m:chr m:val="⃑"/>
                                            <m:ctrlPr>
                                              <a:rPr lang="en-US" i="1" smtClean="0">
                                                <a:latin typeface="Cambria Math"/>
                                              </a:rPr>
                                            </m:ctrlPr>
                                          </m:accPr>
                                          <m:e>
                                            <m:sSub>
                                              <m:sSubPr>
                                                <m:ctrlPr>
                                                  <a:rPr lang="en-US" i="1" smtClean="0">
                                                    <a:latin typeface="Cambria Math"/>
                                                  </a:rPr>
                                                </m:ctrlPr>
                                              </m:sSubPr>
                                              <m:e>
                                                <m:r>
                                                  <a:rPr lang="en-US" b="0" i="1" smtClean="0">
                                                    <a:latin typeface="Cambria Math"/>
                                                  </a:rPr>
                                                  <m:t>𝑟</m:t>
                                                </m:r>
                                              </m:e>
                                              <m:sub>
                                                <m:r>
                                                  <a:rPr lang="en-US" b="0" i="1" smtClean="0">
                                                    <a:latin typeface="Cambria Math"/>
                                                  </a:rPr>
                                                  <m:t>2</m:t>
                                                </m:r>
                                              </m:sub>
                                            </m:sSub>
                                          </m:e>
                                        </m:acc>
                                      </m:e>
                                    </m:acc>
                                  </m:e>
                                </m:acc>
                              </m:e>
                            </m:mr>
                          </m:m>
                        </m:e>
                      </m:d>
                      <m:r>
                        <a:rPr lang="en-US" b="0" i="1" smtClean="0">
                          <a:latin typeface="Cambria Math"/>
                        </a:rPr>
                        <m:t>+</m:t>
                      </m:r>
                      <m:d>
                        <m:dPr>
                          <m:begChr m:val="["/>
                          <m:endChr m:val="]"/>
                          <m:ctrlPr>
                            <a:rPr lang="en-US" b="0" i="1" smtClean="0">
                              <a:latin typeface="Cambria Math"/>
                            </a:rPr>
                          </m:ctrlPr>
                        </m:dPr>
                        <m:e>
                          <m:m>
                            <m:mPr>
                              <m:mcs>
                                <m:mc>
                                  <m:mcPr>
                                    <m:count m:val="2"/>
                                    <m:mcJc m:val="center"/>
                                  </m:mcPr>
                                </m:mc>
                              </m:mcs>
                              <m:ctrlPr>
                                <a:rPr lang="en-US" b="0" i="1" smtClean="0">
                                  <a:latin typeface="Cambria Math"/>
                                </a:rPr>
                              </m:ctrlPr>
                            </m:mPr>
                            <m:mr>
                              <m:e>
                                <m:d>
                                  <m:dPr>
                                    <m:begChr m:val="["/>
                                    <m:endChr m:val="]"/>
                                    <m:ctrlPr>
                                      <a:rPr lang="en-US" b="0" i="1" smtClean="0">
                                        <a:latin typeface="Cambria Math"/>
                                      </a:rPr>
                                    </m:ctrlPr>
                                  </m:dPr>
                                  <m:e>
                                    <m:r>
                                      <a:rPr lang="en-US" b="0" i="1" smtClean="0">
                                        <a:latin typeface="Cambria Math"/>
                                      </a:rPr>
                                      <m:t>0</m:t>
                                    </m:r>
                                  </m:e>
                                </m:d>
                              </m:e>
                              <m:e>
                                <m:r>
                                  <a:rPr lang="en-US" b="0" i="1" smtClean="0">
                                    <a:latin typeface="Cambria Math"/>
                                  </a:rPr>
                                  <m:t>−</m:t>
                                </m:r>
                                <m:d>
                                  <m:dPr>
                                    <m:begChr m:val="["/>
                                    <m:endChr m:val="]"/>
                                    <m:ctrlPr>
                                      <a:rPr lang="en-US" b="0" i="1" smtClean="0">
                                        <a:latin typeface="Cambria Math"/>
                                      </a:rPr>
                                    </m:ctrlPr>
                                  </m:dPr>
                                  <m:e>
                                    <m:r>
                                      <a:rPr lang="en-US" b="0" i="1" smtClean="0">
                                        <a:latin typeface="Cambria Math"/>
                                      </a:rPr>
                                      <m:t>𝐼</m:t>
                                    </m:r>
                                  </m:e>
                                </m:d>
                              </m:e>
                            </m:mr>
                            <m:mr>
                              <m:e>
                                <m:sSup>
                                  <m:sSupPr>
                                    <m:ctrlPr>
                                      <a:rPr lang="en-US" b="0" i="1" smtClean="0">
                                        <a:latin typeface="Cambria Math"/>
                                      </a:rPr>
                                    </m:ctrlPr>
                                  </m:sSupPr>
                                  <m:e>
                                    <m:d>
                                      <m:dPr>
                                        <m:begChr m:val="["/>
                                        <m:endChr m:val="]"/>
                                        <m:ctrlPr>
                                          <a:rPr lang="en-US" b="0" i="1" smtClean="0">
                                            <a:latin typeface="Cambria Math"/>
                                          </a:rPr>
                                        </m:ctrlPr>
                                      </m:dPr>
                                      <m:e>
                                        <m:r>
                                          <a:rPr lang="en-US" b="0" i="1" smtClean="0">
                                            <a:latin typeface="Cambria Math"/>
                                          </a:rPr>
                                          <m:t>𝑀</m:t>
                                        </m:r>
                                      </m:e>
                                    </m:d>
                                  </m:e>
                                  <m:sup>
                                    <m:r>
                                      <a:rPr lang="en-US" b="0" i="1" smtClean="0">
                                        <a:latin typeface="Cambria Math"/>
                                      </a:rPr>
                                      <m:t>−1</m:t>
                                    </m:r>
                                  </m:sup>
                                </m:sSup>
                                <m:d>
                                  <m:dPr>
                                    <m:begChr m:val="["/>
                                    <m:endChr m:val="]"/>
                                    <m:ctrlPr>
                                      <a:rPr lang="en-US" b="0" i="1" smtClean="0">
                                        <a:latin typeface="Cambria Math"/>
                                      </a:rPr>
                                    </m:ctrlPr>
                                  </m:dPr>
                                  <m:e>
                                    <m:r>
                                      <a:rPr lang="en-US" b="0" i="1" smtClean="0">
                                        <a:latin typeface="Cambria Math"/>
                                      </a:rPr>
                                      <m:t>𝐾</m:t>
                                    </m:r>
                                  </m:e>
                                </m:d>
                              </m:e>
                              <m:e>
                                <m:d>
                                  <m:dPr>
                                    <m:begChr m:val="["/>
                                    <m:endChr m:val="]"/>
                                    <m:ctrlPr>
                                      <a:rPr lang="en-US" b="0" i="1" smtClean="0">
                                        <a:latin typeface="Cambria Math"/>
                                      </a:rPr>
                                    </m:ctrlPr>
                                  </m:dPr>
                                  <m:e>
                                    <m:r>
                                      <a:rPr lang="en-US" b="0" i="1" smtClean="0">
                                        <a:latin typeface="Cambria Math"/>
                                      </a:rPr>
                                      <m:t>0</m:t>
                                    </m:r>
                                  </m:e>
                                </m:d>
                              </m:e>
                            </m:mr>
                          </m:m>
                        </m:e>
                      </m:d>
                      <m:d>
                        <m:dPr>
                          <m:begChr m:val="{"/>
                          <m:endChr m:val="}"/>
                          <m:ctrlPr>
                            <a:rPr lang="en-US" b="0" i="1" smtClean="0">
                              <a:latin typeface="Cambria Math"/>
                            </a:rPr>
                          </m:ctrlPr>
                        </m:dPr>
                        <m:e>
                          <m:m>
                            <m:mPr>
                              <m:mcs>
                                <m:mc>
                                  <m:mcPr>
                                    <m:count m:val="1"/>
                                    <m:mcJc m:val="center"/>
                                  </m:mcPr>
                                </m:mc>
                              </m:mcs>
                              <m:ctrlPr>
                                <a:rPr lang="en-US" b="0" i="1" smtClean="0">
                                  <a:latin typeface="Cambria Math"/>
                                </a:rPr>
                              </m:ctrlPr>
                            </m:mPr>
                            <m:mr>
                              <m:e>
                                <m:acc>
                                  <m:accPr>
                                    <m:chr m:val="⃑"/>
                                    <m:ctrlPr>
                                      <a:rPr lang="en-US" b="0" i="1" smtClean="0">
                                        <a:latin typeface="Cambria Math"/>
                                      </a:rPr>
                                    </m:ctrlPr>
                                  </m:accPr>
                                  <m:e>
                                    <m:sSub>
                                      <m:sSubPr>
                                        <m:ctrlPr>
                                          <a:rPr lang="en-US" b="0" i="1" smtClean="0">
                                            <a:latin typeface="Cambria Math"/>
                                          </a:rPr>
                                        </m:ctrlPr>
                                      </m:sSubPr>
                                      <m:e>
                                        <m:r>
                                          <a:rPr lang="en-US" b="0" i="1" smtClean="0">
                                            <a:latin typeface="Cambria Math"/>
                                          </a:rPr>
                                          <m:t>𝑟</m:t>
                                        </m:r>
                                      </m:e>
                                      <m:sub>
                                        <m:r>
                                          <a:rPr lang="en-US" b="0" i="1" smtClean="0">
                                            <a:latin typeface="Cambria Math"/>
                                          </a:rPr>
                                          <m:t>1</m:t>
                                        </m:r>
                                      </m:sub>
                                    </m:sSub>
                                  </m:e>
                                </m:acc>
                              </m:e>
                            </m:mr>
                            <m:mr>
                              <m:e>
                                <m:acc>
                                  <m:accPr>
                                    <m:chr m:val="⃑"/>
                                    <m:ctrlPr>
                                      <a:rPr lang="en-US" b="0" i="1" smtClean="0">
                                        <a:latin typeface="Cambria Math"/>
                                      </a:rPr>
                                    </m:ctrlPr>
                                  </m:accPr>
                                  <m:e>
                                    <m:sSub>
                                      <m:sSubPr>
                                        <m:ctrlPr>
                                          <a:rPr lang="en-US" b="0" i="1" smtClean="0">
                                            <a:latin typeface="Cambria Math"/>
                                          </a:rPr>
                                        </m:ctrlPr>
                                      </m:sSubPr>
                                      <m:e>
                                        <m:r>
                                          <a:rPr lang="en-US" b="0" i="1" smtClean="0">
                                            <a:latin typeface="Cambria Math"/>
                                          </a:rPr>
                                          <m:t>𝑟</m:t>
                                        </m:r>
                                      </m:e>
                                      <m:sub>
                                        <m:r>
                                          <a:rPr lang="en-US" b="0" i="1" smtClean="0">
                                            <a:latin typeface="Cambria Math"/>
                                          </a:rPr>
                                          <m:t>2</m:t>
                                        </m:r>
                                      </m:sub>
                                    </m:sSub>
                                  </m:e>
                                </m:acc>
                              </m:e>
                            </m:mr>
                          </m:m>
                        </m:e>
                      </m:d>
                      <m:r>
                        <a:rPr lang="en-US" b="0" i="0" smtClean="0">
                          <a:latin typeface="Cambria Math"/>
                        </a:rPr>
                        <m:t>=</m:t>
                      </m:r>
                      <m:d>
                        <m:dPr>
                          <m:begChr m:val="{"/>
                          <m:endChr m:val="}"/>
                          <m:ctrlPr>
                            <a:rPr lang="en-US" b="0" i="1" smtClean="0">
                              <a:latin typeface="Cambria Math"/>
                            </a:rPr>
                          </m:ctrlPr>
                        </m:dPr>
                        <m:e>
                          <m:m>
                            <m:mPr>
                              <m:mcs>
                                <m:mc>
                                  <m:mcPr>
                                    <m:count m:val="1"/>
                                    <m:mcJc m:val="center"/>
                                  </m:mcPr>
                                </m:mc>
                              </m:mcs>
                              <m:ctrlPr>
                                <a:rPr lang="en-US" b="0" i="1" smtClean="0">
                                  <a:latin typeface="Cambria Math"/>
                                </a:rPr>
                              </m:ctrlPr>
                            </m:mPr>
                            <m:mr>
                              <m:e>
                                <m:acc>
                                  <m:accPr>
                                    <m:chr m:val="⃑"/>
                                    <m:ctrlPr>
                                      <a:rPr lang="en-US" b="0" i="1" smtClean="0">
                                        <a:latin typeface="Cambria Math"/>
                                      </a:rPr>
                                    </m:ctrlPr>
                                  </m:accPr>
                                  <m:e>
                                    <m:r>
                                      <a:rPr lang="en-US" b="0" i="1" smtClean="0">
                                        <a:latin typeface="Cambria Math"/>
                                      </a:rPr>
                                      <m:t>0</m:t>
                                    </m:r>
                                  </m:e>
                                </m:acc>
                              </m:e>
                            </m:mr>
                            <m:mr>
                              <m:e>
                                <m:sSup>
                                  <m:sSupPr>
                                    <m:ctrlPr>
                                      <a:rPr lang="en-US" b="0" i="1" smtClean="0">
                                        <a:latin typeface="Cambria Math"/>
                                      </a:rPr>
                                    </m:ctrlPr>
                                  </m:sSupPr>
                                  <m:e>
                                    <m:d>
                                      <m:dPr>
                                        <m:begChr m:val="["/>
                                        <m:endChr m:val="]"/>
                                        <m:ctrlPr>
                                          <a:rPr lang="en-US" b="0" i="1" smtClean="0">
                                            <a:latin typeface="Cambria Math"/>
                                          </a:rPr>
                                        </m:ctrlPr>
                                      </m:dPr>
                                      <m:e>
                                        <m:r>
                                          <a:rPr lang="en-US" b="0" i="1" smtClean="0">
                                            <a:latin typeface="Cambria Math"/>
                                          </a:rPr>
                                          <m:t>𝑀</m:t>
                                        </m:r>
                                      </m:e>
                                    </m:d>
                                  </m:e>
                                  <m:sup>
                                    <m:r>
                                      <a:rPr lang="en-US" b="0" i="1" smtClean="0">
                                        <a:latin typeface="Cambria Math"/>
                                      </a:rPr>
                                      <m:t>−1</m:t>
                                    </m:r>
                                  </m:sup>
                                </m:sSup>
                                <m:acc>
                                  <m:accPr>
                                    <m:chr m:val="⃑"/>
                                    <m:ctrlPr>
                                      <a:rPr lang="en-US" b="0" i="1" smtClean="0">
                                        <a:latin typeface="Cambria Math"/>
                                      </a:rPr>
                                    </m:ctrlPr>
                                  </m:accPr>
                                  <m:e>
                                    <m:r>
                                      <a:rPr lang="en-US" b="0" i="1" smtClean="0">
                                        <a:latin typeface="Cambria Math"/>
                                      </a:rPr>
                                      <m:t>𝐹</m:t>
                                    </m:r>
                                  </m:e>
                                </m:acc>
                              </m:e>
                            </m:mr>
                          </m:m>
                        </m:e>
                      </m:d>
                    </m:oMath>
                  </m:oMathPara>
                </a14:m>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a:rPr>
                          </m:ctrlPr>
                        </m:accPr>
                        <m:e>
                          <m:acc>
                            <m:accPr>
                              <m:chr m:val="̆"/>
                              <m:ctrlPr>
                                <a:rPr lang="en-US" i="1" smtClean="0">
                                  <a:latin typeface="Cambria Math"/>
                                </a:rPr>
                              </m:ctrlPr>
                            </m:accPr>
                            <m:e>
                              <m:acc>
                                <m:accPr>
                                  <m:chr m:val="⃑"/>
                                  <m:ctrlPr>
                                    <a:rPr lang="en-US" i="1" smtClean="0">
                                      <a:latin typeface="Cambria Math"/>
                                    </a:rPr>
                                  </m:ctrlPr>
                                </m:accPr>
                                <m:e>
                                  <m:r>
                                    <a:rPr lang="en-US" b="0" i="1" smtClean="0">
                                      <a:latin typeface="Cambria Math"/>
                                    </a:rPr>
                                    <m:t>𝑟</m:t>
                                  </m:r>
                                </m:e>
                              </m:acc>
                            </m:e>
                          </m:acc>
                        </m:e>
                      </m:acc>
                      <m:r>
                        <a:rPr lang="en-US" b="0" i="1" smtClean="0">
                          <a:latin typeface="Cambria Math"/>
                        </a:rPr>
                        <m:t>+</m:t>
                      </m:r>
                      <m:d>
                        <m:dPr>
                          <m:begChr m:val="["/>
                          <m:endChr m:val="]"/>
                          <m:ctrlPr>
                            <a:rPr lang="en-US" b="0" i="1" smtClean="0">
                              <a:latin typeface="Cambria Math"/>
                            </a:rPr>
                          </m:ctrlPr>
                        </m:dPr>
                        <m:e>
                          <m:r>
                            <m:rPr>
                              <m:sty m:val="p"/>
                            </m:rPr>
                            <a:rPr lang="el-GR" b="0" i="1" smtClean="0">
                              <a:latin typeface="Cambria Math"/>
                              <a:ea typeface="Cambria Math"/>
                            </a:rPr>
                            <m:t>Ψ</m:t>
                          </m:r>
                        </m:e>
                      </m:d>
                      <m:acc>
                        <m:accPr>
                          <m:chr m:val="⃑"/>
                          <m:ctrlPr>
                            <a:rPr lang="en-US" b="0" i="1" smtClean="0">
                              <a:latin typeface="Cambria Math"/>
                            </a:rPr>
                          </m:ctrlPr>
                        </m:accPr>
                        <m:e>
                          <m:r>
                            <a:rPr lang="en-US" b="0" i="1" smtClean="0">
                              <a:latin typeface="Cambria Math"/>
                            </a:rPr>
                            <m:t>𝑟</m:t>
                          </m:r>
                        </m:e>
                      </m:acc>
                      <m:r>
                        <a:rPr lang="en-US" b="0" i="1" smtClean="0">
                          <a:latin typeface="Cambria Math"/>
                        </a:rPr>
                        <m:t>=</m:t>
                      </m:r>
                      <m:acc>
                        <m:accPr>
                          <m:chr m:val="⃑"/>
                          <m:ctrlPr>
                            <a:rPr lang="en-US" b="0" i="1" smtClean="0">
                              <a:latin typeface="Cambria Math"/>
                            </a:rPr>
                          </m:ctrlPr>
                        </m:accPr>
                        <m:e>
                          <m:r>
                            <m:rPr>
                              <m:sty m:val="p"/>
                            </m:rPr>
                            <a:rPr lang="el-GR" b="0" i="1" smtClean="0">
                              <a:latin typeface="Cambria Math"/>
                              <a:ea typeface="Cambria Math"/>
                            </a:rPr>
                            <m:t>Φ</m:t>
                          </m:r>
                        </m:e>
                      </m:acc>
                    </m:oMath>
                  </m:oMathPara>
                </a14:m>
                <a:endParaRPr lang="en-US" dirty="0"/>
              </a:p>
            </p:txBody>
          </p:sp>
        </mc:Choice>
        <mc:Fallback xmlns="">
          <p:sp>
            <p:nvSpPr>
              <p:cNvPr id="3" name="Text Placeholder 2"/>
              <p:cNvSpPr>
                <a:spLocks noGrp="1" noRot="1" noChangeAspect="1" noMove="1" noResize="1" noEditPoints="1" noAdjustHandles="1" noChangeArrowheads="1" noChangeShapeType="1" noTextEdit="1"/>
              </p:cNvSpPr>
              <p:nvPr>
                <p:ph idx="1"/>
              </p:nvPr>
            </p:nvSpPr>
            <p:spPr>
              <a:blipFill rotWithShape="1">
                <a:blip r:embed="rId2"/>
                <a:stretch>
                  <a:fillRect l="-1185" t="-3825"/>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smtClean="0"/>
              <a:t>First-order Form: Structural Equations</a:t>
            </a:r>
            <a:endParaRPr lang="en-US" dirty="0"/>
          </a:p>
        </p:txBody>
      </p:sp>
    </p:spTree>
    <p:extLst>
      <p:ext uri="{BB962C8B-B14F-4D97-AF65-F5344CB8AC3E}">
        <p14:creationId xmlns:p14="http://schemas.microsoft.com/office/powerpoint/2010/main" val="3024968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p:txBody>
          <a:bodyPr>
            <a:normAutofit fontScale="85000" lnSpcReduction="20000"/>
          </a:bodyPr>
          <a:lstStyle/>
          <a:p>
            <a:pPr eaLnBrk="1" hangingPunct="1"/>
            <a:r>
              <a:rPr lang="en-US" altLang="zh-CN" sz="2800" b="1" dirty="0" smtClean="0">
                <a:ea typeface="宋体" pitchFamily="2" charset="-122"/>
              </a:rPr>
              <a:t>Solution Method </a:t>
            </a:r>
          </a:p>
          <a:p>
            <a:pPr lvl="1"/>
            <a:r>
              <a:rPr lang="en-US" altLang="zh-CN" sz="2400" b="1" dirty="0" smtClean="0">
                <a:ea typeface="宋体" pitchFamily="2" charset="-122"/>
              </a:rPr>
              <a:t>Fully Implicit Method </a:t>
            </a:r>
            <a:r>
              <a:rPr lang="en-US" altLang="zh-CN" sz="2400" b="1" dirty="0" smtClean="0">
                <a:solidFill>
                  <a:schemeClr val="tx2"/>
                </a:solidFill>
                <a:ea typeface="宋体" pitchFamily="2" charset="-122"/>
              </a:rPr>
              <a:t>(Presented)</a:t>
            </a:r>
          </a:p>
          <a:p>
            <a:pPr lvl="2"/>
            <a:r>
              <a:rPr lang="en-US" altLang="zh-CN" sz="2000" b="1" dirty="0" smtClean="0">
                <a:ea typeface="宋体" pitchFamily="2" charset="-122"/>
              </a:rPr>
              <a:t>Spatial </a:t>
            </a:r>
            <a:r>
              <a:rPr lang="en-US" altLang="zh-CN" sz="2000" b="1" dirty="0" err="1" smtClean="0">
                <a:ea typeface="宋体" pitchFamily="2" charset="-122"/>
              </a:rPr>
              <a:t>Jacobian</a:t>
            </a:r>
            <a:endParaRPr lang="en-US" altLang="zh-CN" sz="2000" b="1" dirty="0" smtClean="0">
              <a:ea typeface="宋体" pitchFamily="2" charset="-122"/>
            </a:endParaRPr>
          </a:p>
          <a:p>
            <a:pPr lvl="1"/>
            <a:r>
              <a:rPr lang="en-US" altLang="zh-CN" sz="2400" b="1" dirty="0" smtClean="0">
                <a:ea typeface="宋体" pitchFamily="2" charset="-122"/>
              </a:rPr>
              <a:t>Linear Solver </a:t>
            </a:r>
            <a:r>
              <a:rPr lang="en-US" altLang="zh-CN" sz="2400" b="1" dirty="0" smtClean="0">
                <a:solidFill>
                  <a:schemeClr val="tx2"/>
                </a:solidFill>
                <a:ea typeface="宋体" pitchFamily="2" charset="-122"/>
              </a:rPr>
              <a:t>(Presented)</a:t>
            </a:r>
          </a:p>
          <a:p>
            <a:pPr lvl="2"/>
            <a:r>
              <a:rPr lang="en-US" altLang="zh-CN" sz="2000" b="1" dirty="0" smtClean="0">
                <a:ea typeface="宋体" pitchFamily="2" charset="-122"/>
              </a:rPr>
              <a:t>Block-colored Gauss-Seidel (BCGS) </a:t>
            </a:r>
            <a:r>
              <a:rPr lang="en-US" altLang="zh-CN" sz="2000" b="1" dirty="0" smtClean="0">
                <a:solidFill>
                  <a:schemeClr val="tx2"/>
                </a:solidFill>
                <a:ea typeface="宋体" pitchFamily="2" charset="-122"/>
              </a:rPr>
              <a:t>(Presented)</a:t>
            </a:r>
          </a:p>
          <a:p>
            <a:pPr lvl="2"/>
            <a:r>
              <a:rPr lang="en-US" altLang="zh-CN" sz="2000" b="1" dirty="0" smtClean="0">
                <a:ea typeface="宋体" pitchFamily="2" charset="-122"/>
              </a:rPr>
              <a:t>Generalized Minimal Residual Method </a:t>
            </a:r>
            <a:r>
              <a:rPr lang="en-US" altLang="zh-CN" sz="2000" b="1" dirty="0" smtClean="0">
                <a:solidFill>
                  <a:schemeClr val="tx2"/>
                </a:solidFill>
                <a:ea typeface="宋体" pitchFamily="2" charset="-122"/>
              </a:rPr>
              <a:t>(Presented)</a:t>
            </a:r>
          </a:p>
          <a:p>
            <a:pPr eaLnBrk="1" hangingPunct="1"/>
            <a:r>
              <a:rPr lang="en-US" altLang="zh-CN" sz="2800" b="1" dirty="0" smtClean="0">
                <a:ea typeface="宋体" pitchFamily="2" charset="-122"/>
              </a:rPr>
              <a:t>Other Details of Implementation</a:t>
            </a:r>
          </a:p>
          <a:p>
            <a:pPr lvl="1"/>
            <a:r>
              <a:rPr lang="en-US" altLang="zh-CN" sz="2400" b="1" dirty="0" smtClean="0">
                <a:ea typeface="宋体" pitchFamily="2" charset="-122"/>
              </a:rPr>
              <a:t>Gust Prescription by the Split Velocity Method</a:t>
            </a:r>
          </a:p>
          <a:p>
            <a:pPr lvl="1"/>
            <a:r>
              <a:rPr lang="en-US" altLang="zh-CN" sz="2400" b="1" dirty="0" smtClean="0">
                <a:ea typeface="宋体" pitchFamily="2" charset="-122"/>
              </a:rPr>
              <a:t>Implementation</a:t>
            </a:r>
          </a:p>
          <a:p>
            <a:pPr eaLnBrk="1" hangingPunct="1"/>
            <a:r>
              <a:rPr lang="en-US" altLang="zh-CN" sz="2800" b="1" dirty="0" smtClean="0">
                <a:ea typeface="宋体" pitchFamily="2" charset="-122"/>
              </a:rPr>
              <a:t>Time-spectral Flow Results</a:t>
            </a:r>
          </a:p>
          <a:p>
            <a:pPr lvl="1"/>
            <a:r>
              <a:rPr lang="en-US" altLang="zh-CN" sz="2400" b="1" dirty="0" smtClean="0">
                <a:ea typeface="宋体" pitchFamily="2" charset="-122"/>
              </a:rPr>
              <a:t>Test Case 1: Pitching Motion in Two Harmonics</a:t>
            </a:r>
          </a:p>
          <a:p>
            <a:pPr lvl="2"/>
            <a:r>
              <a:rPr lang="en-US" altLang="zh-CN" sz="2000" b="1" dirty="0" smtClean="0">
                <a:ea typeface="宋体" pitchFamily="2" charset="-122"/>
              </a:rPr>
              <a:t>Performance Comparison of Solver Variants</a:t>
            </a:r>
            <a:endParaRPr lang="en-US" altLang="zh-CN" sz="2000" b="1" dirty="0">
              <a:ea typeface="宋体" pitchFamily="2" charset="-122"/>
            </a:endParaRPr>
          </a:p>
          <a:p>
            <a:pPr lvl="1"/>
            <a:r>
              <a:rPr lang="en-US" altLang="zh-CN" sz="2400" b="1" dirty="0" smtClean="0">
                <a:ea typeface="宋体" pitchFamily="2" charset="-122"/>
              </a:rPr>
              <a:t>Test Case 2: AGARD Test Case No. 5</a:t>
            </a:r>
            <a:endParaRPr lang="en-US" altLang="zh-CN" sz="2400" b="1" dirty="0">
              <a:ea typeface="宋体" pitchFamily="2" charset="-122"/>
            </a:endParaRPr>
          </a:p>
          <a:p>
            <a:pPr lvl="2"/>
            <a:r>
              <a:rPr lang="en-US" altLang="zh-CN" sz="2000" b="1" dirty="0" smtClean="0">
                <a:ea typeface="宋体" pitchFamily="2" charset="-122"/>
              </a:rPr>
              <a:t>Convergence Study</a:t>
            </a:r>
          </a:p>
          <a:p>
            <a:pPr lvl="2"/>
            <a:r>
              <a:rPr lang="en-US" altLang="zh-CN" sz="2000" b="1" dirty="0" smtClean="0">
                <a:ea typeface="宋体" pitchFamily="2" charset="-122"/>
              </a:rPr>
              <a:t>The Effects of Additional Preconditioning</a:t>
            </a:r>
          </a:p>
        </p:txBody>
      </p:sp>
      <p:sp>
        <p:nvSpPr>
          <p:cNvPr id="19459"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Summary of the Thesis</a:t>
            </a:r>
          </a:p>
        </p:txBody>
      </p:sp>
    </p:spTree>
    <p:extLst>
      <p:ext uri="{BB962C8B-B14F-4D97-AF65-F5344CB8AC3E}">
        <p14:creationId xmlns:p14="http://schemas.microsoft.com/office/powerpoint/2010/main" val="22043558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dirty="0" smtClean="0"/>
              <a:t>The time derivative term in the structural equations is discretized using BDF2, TS, or SEMT, whichever matches the discretization of the flow equations</a:t>
            </a:r>
          </a:p>
          <a:p>
            <a:endParaRPr lang="en-US" sz="1400" dirty="0" smtClean="0"/>
          </a:p>
          <a:p>
            <a:r>
              <a:rPr lang="en-US" dirty="0" smtClean="0"/>
              <a:t>For all three time </a:t>
            </a:r>
            <a:r>
              <a:rPr lang="en-US" dirty="0" err="1" smtClean="0"/>
              <a:t>discretizations</a:t>
            </a:r>
            <a:r>
              <a:rPr lang="en-US" dirty="0" smtClean="0"/>
              <a:t>, the fluid and structural equations are </a:t>
            </a:r>
            <a:r>
              <a:rPr lang="en-US" b="1" dirty="0" smtClean="0"/>
              <a:t>coupled implicitly</a:t>
            </a:r>
            <a:r>
              <a:rPr lang="en-US" dirty="0" smtClean="0"/>
              <a:t> and solved using FGMRES</a:t>
            </a:r>
            <a:endParaRPr lang="en-US" dirty="0"/>
          </a:p>
        </p:txBody>
      </p:sp>
      <p:sp>
        <p:nvSpPr>
          <p:cNvPr id="2" name="Title 1"/>
          <p:cNvSpPr>
            <a:spLocks noGrp="1"/>
          </p:cNvSpPr>
          <p:nvPr>
            <p:ph type="title"/>
          </p:nvPr>
        </p:nvSpPr>
        <p:spPr/>
        <p:txBody>
          <a:bodyPr/>
          <a:lstStyle/>
          <a:p>
            <a:r>
              <a:rPr lang="en-US" dirty="0" smtClean="0"/>
              <a:t>Solution of the Structural Equations</a:t>
            </a:r>
            <a:endParaRPr lang="en-US" dirty="0"/>
          </a:p>
        </p:txBody>
      </p:sp>
    </p:spTree>
    <p:extLst>
      <p:ext uri="{BB962C8B-B14F-4D97-AF65-F5344CB8AC3E}">
        <p14:creationId xmlns:p14="http://schemas.microsoft.com/office/powerpoint/2010/main" val="21922678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5400" dirty="0" smtClean="0"/>
              <a:t>Aeroelastic Results: Test Case</a:t>
            </a:r>
            <a:endParaRPr lang="en-US" sz="5400" dirty="0"/>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85000" lnSpcReduction="10000"/>
              </a:bodyPr>
              <a:lstStyle/>
              <a:p>
                <a:r>
                  <a:rPr lang="en-US" sz="2400" dirty="0" smtClean="0"/>
                  <a:t>NACA-0012 Airfoil</a:t>
                </a:r>
              </a:p>
              <a:p>
                <a:r>
                  <a:rPr lang="en-US" sz="2400" dirty="0" smtClean="0"/>
                  <a:t>8747 triangular elements</a:t>
                </a:r>
              </a:p>
              <a:p>
                <a:r>
                  <a:rPr lang="en-US" sz="2400" dirty="0" err="1" smtClean="0"/>
                  <a:t>Freestream</a:t>
                </a:r>
                <a:r>
                  <a:rPr lang="en-US" sz="2400" dirty="0" smtClean="0"/>
                  <a:t> Mach: </a:t>
                </a:r>
                <a14:m>
                  <m:oMath xmlns:m="http://schemas.openxmlformats.org/officeDocument/2006/math">
                    <m:sSub>
                      <m:sSubPr>
                        <m:ctrlPr>
                          <a:rPr lang="en-US" sz="2400" i="1" smtClean="0">
                            <a:latin typeface="Cambria Math"/>
                          </a:rPr>
                        </m:ctrlPr>
                      </m:sSubPr>
                      <m:e>
                        <m:r>
                          <a:rPr lang="en-US" sz="2400" b="0" i="1" smtClean="0">
                            <a:latin typeface="Cambria Math"/>
                          </a:rPr>
                          <m:t>𝑀</m:t>
                        </m:r>
                      </m:e>
                      <m:sub>
                        <m:r>
                          <a:rPr lang="en-US" sz="2400" i="1" smtClean="0">
                            <a:latin typeface="Cambria Math"/>
                            <a:ea typeface="Cambria Math"/>
                          </a:rPr>
                          <m:t>∞</m:t>
                        </m:r>
                      </m:sub>
                    </m:sSub>
                    <m:r>
                      <a:rPr lang="en-US" sz="2400" b="0" i="1" smtClean="0">
                        <a:latin typeface="Cambria Math"/>
                      </a:rPr>
                      <m:t>=0.755</m:t>
                    </m:r>
                  </m:oMath>
                </a14:m>
                <a:endParaRPr lang="en-US" sz="2400" dirty="0" smtClean="0"/>
              </a:p>
              <a:p>
                <a:r>
                  <a:rPr lang="en-US" sz="2400" dirty="0" smtClean="0"/>
                  <a:t>Prescribed </a:t>
                </a:r>
                <a:r>
                  <a:rPr lang="en-US" sz="2400" dirty="0"/>
                  <a:t>p</a:t>
                </a:r>
                <a:r>
                  <a:rPr lang="en-US" sz="2400" dirty="0" smtClean="0"/>
                  <a:t>itching motion</a:t>
                </a:r>
              </a:p>
              <a:p>
                <a:endParaRPr lang="en-US" sz="1000" dirty="0" smtClean="0"/>
              </a:p>
              <a:p>
                <a:pPr marL="0" indent="0" algn="ctr">
                  <a:buNone/>
                </a:pPr>
                <a14:m>
                  <m:oMathPara xmlns:m="http://schemas.openxmlformats.org/officeDocument/2006/math">
                    <m:oMathParaPr>
                      <m:jc m:val="centerGroup"/>
                    </m:oMathParaPr>
                    <m:oMath xmlns:m="http://schemas.openxmlformats.org/officeDocument/2006/math">
                      <m:r>
                        <a:rPr lang="en-US" sz="2400" b="0" i="1" smtClean="0">
                          <a:latin typeface="Cambria Math"/>
                          <a:ea typeface="Cambria Math"/>
                        </a:rPr>
                        <m:t>𝛼</m:t>
                      </m:r>
                      <m:d>
                        <m:dPr>
                          <m:ctrlPr>
                            <a:rPr lang="en-US" sz="2400" b="0" i="1" smtClean="0">
                              <a:latin typeface="Cambria Math"/>
                              <a:ea typeface="Cambria Math"/>
                            </a:rPr>
                          </m:ctrlPr>
                        </m:dPr>
                        <m:e>
                          <m:r>
                            <a:rPr lang="en-US" sz="2400" b="0" i="1" smtClean="0">
                              <a:latin typeface="Cambria Math"/>
                              <a:ea typeface="Cambria Math"/>
                            </a:rPr>
                            <m:t>𝑡</m:t>
                          </m:r>
                        </m:e>
                      </m:d>
                      <m:r>
                        <a:rPr lang="en-US" sz="2400" b="0" i="1" smtClean="0">
                          <a:latin typeface="Cambria Math"/>
                        </a:rPr>
                        <m:t>=</m:t>
                      </m:r>
                      <m:sSub>
                        <m:sSubPr>
                          <m:ctrlPr>
                            <a:rPr lang="en-US" sz="2400" b="0" i="1" smtClean="0">
                              <a:latin typeface="Cambria Math"/>
                            </a:rPr>
                          </m:ctrlPr>
                        </m:sSubPr>
                        <m:e>
                          <m:r>
                            <a:rPr lang="en-US" sz="2400" b="0" i="1" smtClean="0">
                              <a:latin typeface="Cambria Math"/>
                              <a:ea typeface="Cambria Math"/>
                            </a:rPr>
                            <m:t>𝛼</m:t>
                          </m:r>
                        </m:e>
                        <m:sub>
                          <m:r>
                            <a:rPr lang="en-US" sz="2400" b="0" i="1" smtClean="0">
                              <a:latin typeface="Cambria Math"/>
                              <a:ea typeface="Cambria Math"/>
                            </a:rPr>
                            <m:t>0</m:t>
                          </m:r>
                        </m:sub>
                      </m:sSub>
                      <m:r>
                        <a:rPr lang="en-US" sz="2400" b="0" i="1" smtClean="0">
                          <a:latin typeface="Cambria Math"/>
                        </a:rPr>
                        <m:t>+</m:t>
                      </m:r>
                      <m:sSub>
                        <m:sSubPr>
                          <m:ctrlPr>
                            <a:rPr lang="en-US" sz="2400" b="0" i="1" smtClean="0">
                              <a:latin typeface="Cambria Math"/>
                            </a:rPr>
                          </m:ctrlPr>
                        </m:sSubPr>
                        <m:e>
                          <m:r>
                            <a:rPr lang="en-US" sz="2400" b="0" i="1" smtClean="0">
                              <a:latin typeface="Cambria Math"/>
                              <a:ea typeface="Cambria Math"/>
                            </a:rPr>
                            <m:t>𝛼</m:t>
                          </m:r>
                        </m:e>
                        <m:sub>
                          <m:r>
                            <a:rPr lang="en-US" sz="2400" b="0" i="1" smtClean="0">
                              <a:latin typeface="Cambria Math"/>
                              <a:ea typeface="Cambria Math"/>
                            </a:rPr>
                            <m:t>𝐴</m:t>
                          </m:r>
                        </m:sub>
                      </m:sSub>
                      <m:func>
                        <m:funcPr>
                          <m:ctrlPr>
                            <a:rPr lang="en-US" sz="2400" b="0" i="1" smtClean="0">
                              <a:latin typeface="Cambria Math"/>
                            </a:rPr>
                          </m:ctrlPr>
                        </m:funcPr>
                        <m:fName>
                          <m:r>
                            <m:rPr>
                              <m:sty m:val="p"/>
                            </m:rPr>
                            <a:rPr lang="en-US" sz="2400" b="0" i="0" smtClean="0">
                              <a:latin typeface="Cambria Math"/>
                            </a:rPr>
                            <m:t>sin</m:t>
                          </m:r>
                        </m:fName>
                        <m:e>
                          <m:d>
                            <m:dPr>
                              <m:ctrlPr>
                                <a:rPr lang="en-US" sz="2400" b="0" i="1" smtClean="0">
                                  <a:latin typeface="Cambria Math"/>
                                </a:rPr>
                              </m:ctrlPr>
                            </m:dPr>
                            <m:e>
                              <m:r>
                                <a:rPr lang="en-US" sz="2400" b="0" i="1" smtClean="0">
                                  <a:latin typeface="Cambria Math"/>
                                  <a:ea typeface="Cambria Math"/>
                                </a:rPr>
                                <m:t>𝜔</m:t>
                              </m:r>
                              <m:r>
                                <a:rPr lang="en-US" sz="2400" b="0" i="1" smtClean="0">
                                  <a:latin typeface="Cambria Math"/>
                                </a:rPr>
                                <m:t>𝑡</m:t>
                              </m:r>
                            </m:e>
                          </m:d>
                        </m:e>
                      </m:func>
                    </m:oMath>
                  </m:oMathPara>
                </a14:m>
                <a:endParaRPr lang="en-US" sz="2400" dirty="0" smtClean="0"/>
              </a:p>
              <a:p>
                <a:pPr marL="0" indent="0" algn="ctr">
                  <a:buNone/>
                </a:pPr>
                <a14:m>
                  <m:oMath xmlns:m="http://schemas.openxmlformats.org/officeDocument/2006/math">
                    <m:sSub>
                      <m:sSubPr>
                        <m:ctrlPr>
                          <a:rPr lang="en-US" sz="2400" i="1" smtClean="0">
                            <a:latin typeface="Cambria Math"/>
                          </a:rPr>
                        </m:ctrlPr>
                      </m:sSubPr>
                      <m:e>
                        <m:r>
                          <a:rPr lang="en-US" sz="2400" i="1" smtClean="0">
                            <a:latin typeface="Cambria Math"/>
                            <a:ea typeface="Cambria Math"/>
                          </a:rPr>
                          <m:t>𝛼</m:t>
                        </m:r>
                      </m:e>
                      <m:sub>
                        <m:r>
                          <a:rPr lang="en-US" sz="2400" b="0" i="1" smtClean="0">
                            <a:latin typeface="Cambria Math"/>
                            <a:ea typeface="Cambria Math"/>
                          </a:rPr>
                          <m:t>0</m:t>
                        </m:r>
                      </m:sub>
                    </m:sSub>
                    <m:r>
                      <a:rPr lang="en-US" sz="2400" b="0" i="1" smtClean="0">
                        <a:latin typeface="Cambria Math"/>
                      </a:rPr>
                      <m:t>=0.016</m:t>
                    </m:r>
                    <m:r>
                      <a:rPr lang="en-US" sz="2400" b="0" i="1" smtClean="0">
                        <a:latin typeface="Cambria Math"/>
                        <a:ea typeface="Cambria Math"/>
                      </a:rPr>
                      <m:t>°   </m:t>
                    </m:r>
                    <m:sSub>
                      <m:sSubPr>
                        <m:ctrlPr>
                          <a:rPr lang="en-US" sz="2400" b="0" i="1" smtClean="0">
                            <a:latin typeface="Cambria Math"/>
                            <a:ea typeface="Cambria Math"/>
                          </a:rPr>
                        </m:ctrlPr>
                      </m:sSubPr>
                      <m:e>
                        <m:r>
                          <a:rPr lang="en-US" sz="2400" b="0" i="1" smtClean="0">
                            <a:latin typeface="Cambria Math"/>
                            <a:ea typeface="Cambria Math"/>
                          </a:rPr>
                          <m:t>𝛼</m:t>
                        </m:r>
                      </m:e>
                      <m:sub>
                        <m:r>
                          <a:rPr lang="en-US" sz="2400" b="0" i="1" smtClean="0">
                            <a:latin typeface="Cambria Math"/>
                            <a:ea typeface="Cambria Math"/>
                          </a:rPr>
                          <m:t>𝐴</m:t>
                        </m:r>
                      </m:sub>
                    </m:sSub>
                    <m:r>
                      <a:rPr lang="en-US" sz="2400" b="0" i="1" smtClean="0">
                        <a:latin typeface="Cambria Math"/>
                        <a:ea typeface="Cambria Math"/>
                      </a:rPr>
                      <m:t>=2.51°</m:t>
                    </m:r>
                  </m:oMath>
                </a14:m>
                <a:r>
                  <a:rPr lang="en-US" sz="2400" dirty="0" smtClean="0"/>
                  <a:t>  </a:t>
                </a:r>
              </a:p>
              <a:p>
                <a:pPr marL="0" indent="0" algn="ctr">
                  <a:buNone/>
                </a:pPr>
                <a:endParaRPr lang="en-US" sz="1000" dirty="0"/>
              </a:p>
              <a:p>
                <a14:m>
                  <m:oMath xmlns:m="http://schemas.openxmlformats.org/officeDocument/2006/math">
                    <m:r>
                      <a:rPr lang="en-US" sz="2400" i="1" smtClean="0">
                        <a:latin typeface="Cambria Math"/>
                        <a:ea typeface="Cambria Math"/>
                      </a:rPr>
                      <m:t>𝜔</m:t>
                    </m:r>
                  </m:oMath>
                </a14:m>
                <a:r>
                  <a:rPr lang="en-US" sz="2400" dirty="0" smtClean="0"/>
                  <a:t> is specified via a reduced frequency </a:t>
                </a:r>
                <a14:m>
                  <m:oMath xmlns:m="http://schemas.openxmlformats.org/officeDocument/2006/math">
                    <m:sSub>
                      <m:sSubPr>
                        <m:ctrlPr>
                          <a:rPr lang="en-US" sz="2400" i="1" smtClean="0">
                            <a:latin typeface="Cambria Math"/>
                          </a:rPr>
                        </m:ctrlPr>
                      </m:sSubPr>
                      <m:e>
                        <m:r>
                          <a:rPr lang="en-US" sz="2400" b="0" i="1" smtClean="0">
                            <a:latin typeface="Cambria Math"/>
                          </a:rPr>
                          <m:t>𝑘</m:t>
                        </m:r>
                      </m:e>
                      <m:sub>
                        <m:r>
                          <a:rPr lang="en-US" sz="2400" b="0" i="1" smtClean="0">
                            <a:latin typeface="Cambria Math"/>
                          </a:rPr>
                          <m:t>𝑐</m:t>
                        </m:r>
                      </m:sub>
                    </m:sSub>
                    <m:r>
                      <a:rPr lang="en-US" sz="2400" b="0" i="1" smtClean="0">
                        <a:latin typeface="Cambria Math"/>
                      </a:rPr>
                      <m:t>=0.0814</m:t>
                    </m:r>
                  </m:oMath>
                </a14:m>
                <a:endParaRPr lang="en-US" sz="2400" dirty="0" smtClean="0"/>
              </a:p>
              <a:p>
                <a:endParaRPr lang="en-US" sz="900" dirty="0" smtClean="0"/>
              </a:p>
              <a:p>
                <a:r>
                  <a:rPr lang="en-US" sz="2400" dirty="0" smtClean="0"/>
                  <a:t>Aeroelastic response in pitch and plunge</a:t>
                </a:r>
              </a:p>
              <a:p>
                <a:endParaRPr lang="en-US" sz="900" dirty="0" smtClean="0"/>
              </a:p>
              <a:p>
                <a:r>
                  <a:rPr lang="en-US" sz="2400" dirty="0" smtClean="0"/>
                  <a:t>The elastic axis is half a chord length in front of the airfoil</a:t>
                </a:r>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rotWithShape="1">
                <a:blip r:embed="rId2"/>
                <a:stretch>
                  <a:fillRect l="-452" t="-1144" r="-302"/>
                </a:stretch>
              </a:blipFill>
            </p:spPr>
            <p:txBody>
              <a:bodyPr/>
              <a:lstStyle/>
              <a:p>
                <a:r>
                  <a:rPr lang="en-US">
                    <a:noFill/>
                  </a:rPr>
                  <a:t> </a:t>
                </a:r>
              </a:p>
            </p:txBody>
          </p:sp>
        </mc:Fallback>
      </mc:AlternateContent>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488" y="1684165"/>
            <a:ext cx="4036024" cy="3591271"/>
          </a:xfrm>
        </p:spPr>
      </p:pic>
    </p:spTree>
    <p:extLst>
      <p:ext uri="{BB962C8B-B14F-4D97-AF65-F5344CB8AC3E}">
        <p14:creationId xmlns:p14="http://schemas.microsoft.com/office/powerpoint/2010/main" val="3411316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3200" dirty="0" smtClean="0"/>
              <a:t>Aeroelastic Test Case: Lift Coefficient Comparison</a:t>
            </a:r>
            <a:endParaRPr lang="en-US" sz="3200" dirty="0"/>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66205" y="1087063"/>
            <a:ext cx="7772400" cy="4857751"/>
          </a:xfrm>
        </p:spPr>
      </p:pic>
    </p:spTree>
    <p:extLst>
      <p:ext uri="{BB962C8B-B14F-4D97-AF65-F5344CB8AC3E}">
        <p14:creationId xmlns:p14="http://schemas.microsoft.com/office/powerpoint/2010/main" val="3735384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ctr"/>
            <a:r>
              <a:rPr lang="en-US" sz="2800" dirty="0" smtClean="0"/>
              <a:t>Aeroelastic Test Case: Pressure Drag Coefficient Comparison</a:t>
            </a:r>
            <a:endParaRPr lang="en-US" sz="2800" dirty="0"/>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66205" y="1087063"/>
            <a:ext cx="7772399" cy="4857751"/>
          </a:xfrm>
        </p:spPr>
      </p:pic>
    </p:spTree>
    <p:extLst>
      <p:ext uri="{BB962C8B-B14F-4D97-AF65-F5344CB8AC3E}">
        <p14:creationId xmlns:p14="http://schemas.microsoft.com/office/powerpoint/2010/main" val="21760210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ctr"/>
            <a:r>
              <a:rPr lang="en-US" sz="3200" dirty="0" smtClean="0"/>
              <a:t>Aeroelastic Test Case: Moment Coefficient Comparison</a:t>
            </a:r>
            <a:endParaRPr lang="en-US" sz="3200" dirty="0"/>
          </a:p>
        </p:txBody>
      </p:sp>
      <p:pic>
        <p:nvPicPr>
          <p:cNvPr id="8" name="Content Placeholder 7"/>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66205" y="1087063"/>
            <a:ext cx="7772399" cy="4857751"/>
          </a:xfrm>
        </p:spPr>
      </p:pic>
    </p:spTree>
    <p:extLst>
      <p:ext uri="{BB962C8B-B14F-4D97-AF65-F5344CB8AC3E}">
        <p14:creationId xmlns:p14="http://schemas.microsoft.com/office/powerpoint/2010/main" val="3768756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smtClean="0"/>
              <a:t>Aeroelastic Test Case: Error Comparison to BDF2</a:t>
            </a:r>
            <a:endParaRPr lang="en-US" sz="3400" dirty="0"/>
          </a:p>
        </p:txBody>
      </p:sp>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0629" y="1180082"/>
            <a:ext cx="7150100" cy="4465637"/>
          </a:xfrm>
        </p:spPr>
      </p:pic>
      <mc:AlternateContent xmlns:mc="http://schemas.openxmlformats.org/markup-compatibility/2006" xmlns:a14="http://schemas.microsoft.com/office/drawing/2010/main">
        <mc:Choice Requires="a14">
          <p:sp>
            <p:nvSpPr>
              <p:cNvPr id="6" name="TextBox 5"/>
              <p:cNvSpPr txBox="1"/>
              <p:nvPr/>
            </p:nvSpPr>
            <p:spPr>
              <a:xfrm>
                <a:off x="7064242" y="1163638"/>
                <a:ext cx="1949130" cy="1480405"/>
              </a:xfrm>
              <a:prstGeom prst="rect">
                <a:avLst/>
              </a:prstGeom>
              <a:noFill/>
              <a:ln w="19050">
                <a:solidFill>
                  <a:schemeClr val="bg2"/>
                </a:solidFill>
              </a:ln>
            </p:spPr>
            <p:txBody>
              <a:bodyPr wrap="square" rtlCol="0">
                <a:spAutoFit/>
              </a:bodyPr>
              <a:lstStyle/>
              <a:p>
                <a:pPr algn="ctr"/>
                <a14:m>
                  <m:oMath xmlns:m="http://schemas.openxmlformats.org/officeDocument/2006/math">
                    <m:sSub>
                      <m:sSubPr>
                        <m:ctrlPr>
                          <a:rPr lang="en-US" i="1" smtClean="0">
                            <a:latin typeface="Cambria Math"/>
                          </a:rPr>
                        </m:ctrlPr>
                      </m:sSubPr>
                      <m:e>
                        <m:r>
                          <a:rPr lang="en-US" b="0" i="1" smtClean="0">
                            <a:latin typeface="Cambria Math"/>
                          </a:rPr>
                          <m:t>𝐶</m:t>
                        </m:r>
                      </m:e>
                      <m:sub>
                        <m:r>
                          <a:rPr lang="en-US" b="0" i="1" smtClean="0">
                            <a:latin typeface="Cambria Math"/>
                          </a:rPr>
                          <m:t>𝑑</m:t>
                        </m:r>
                      </m:sub>
                    </m:sSub>
                    <m:r>
                      <a:rPr lang="en-US" b="0" i="1" smtClean="0">
                        <a:latin typeface="Cambria Math"/>
                      </a:rPr>
                      <m:t>&lt;2.0</m:t>
                    </m:r>
                    <m:r>
                      <a:rPr lang="en-US" b="0" i="1" smtClean="0">
                        <a:latin typeface="Cambria Math"/>
                        <a:ea typeface="Cambria Math"/>
                      </a:rPr>
                      <m:t>×</m:t>
                    </m:r>
                    <m:sSup>
                      <m:sSupPr>
                        <m:ctrlPr>
                          <a:rPr lang="en-US" b="0" i="1" smtClean="0">
                            <a:latin typeface="Cambria Math"/>
                            <a:ea typeface="Cambria Math"/>
                          </a:rPr>
                        </m:ctrlPr>
                      </m:sSupPr>
                      <m:e>
                        <m:r>
                          <a:rPr lang="en-US" b="0" i="1" smtClean="0">
                            <a:latin typeface="Cambria Math"/>
                            <a:ea typeface="Cambria Math"/>
                          </a:rPr>
                          <m:t>10</m:t>
                        </m:r>
                      </m:e>
                      <m:sup>
                        <m:r>
                          <a:rPr lang="en-US" b="0" i="1" smtClean="0">
                            <a:latin typeface="Cambria Math"/>
                            <a:ea typeface="Cambria Math"/>
                          </a:rPr>
                          <m:t>−5</m:t>
                        </m:r>
                      </m:sup>
                    </m:sSup>
                  </m:oMath>
                </a14:m>
                <a:r>
                  <a:rPr lang="en-US" dirty="0" smtClean="0"/>
                  <a:t> is considered well converged: 512 time steps and 63 time instances</a:t>
                </a:r>
              </a:p>
            </p:txBody>
          </p:sp>
        </mc:Choice>
        <mc:Fallback xmlns="">
          <p:sp>
            <p:nvSpPr>
              <p:cNvPr id="6" name="TextBox 5"/>
              <p:cNvSpPr txBox="1">
                <a:spLocks noRot="1" noChangeAspect="1" noMove="1" noResize="1" noEditPoints="1" noAdjustHandles="1" noChangeArrowheads="1" noChangeShapeType="1" noTextEdit="1"/>
              </p:cNvSpPr>
              <p:nvPr/>
            </p:nvSpPr>
            <p:spPr>
              <a:xfrm>
                <a:off x="7064242" y="1163638"/>
                <a:ext cx="1949130" cy="1480405"/>
              </a:xfrm>
              <a:prstGeom prst="rect">
                <a:avLst/>
              </a:prstGeom>
              <a:blipFill rotWithShape="1">
                <a:blip r:embed="rId3"/>
                <a:stretch>
                  <a:fillRect r="-1548" b="-4878"/>
                </a:stretch>
              </a:blipFill>
              <a:ln w="19050">
                <a:solidFill>
                  <a:schemeClr val="bg2"/>
                </a:solidFill>
              </a:ln>
            </p:spPr>
            <p:txBody>
              <a:bodyPr/>
              <a:lstStyle/>
              <a:p>
                <a:r>
                  <a:rPr lang="en-US">
                    <a:noFill/>
                  </a:rPr>
                  <a:t> </a:t>
                </a:r>
              </a:p>
            </p:txBody>
          </p:sp>
        </mc:Fallback>
      </mc:AlternateContent>
      <p:cxnSp>
        <p:nvCxnSpPr>
          <p:cNvPr id="8" name="Straight Arrow Connector 7"/>
          <p:cNvCxnSpPr/>
          <p:nvPr/>
        </p:nvCxnSpPr>
        <p:spPr bwMode="auto">
          <a:xfrm flipH="1">
            <a:off x="4159877" y="2644043"/>
            <a:ext cx="3515931" cy="768858"/>
          </a:xfrm>
          <a:prstGeom prst="straightConnector1">
            <a:avLst/>
          </a:prstGeom>
          <a:solidFill>
            <a:schemeClr val="accent1"/>
          </a:solidFill>
          <a:ln w="19050" cap="flat" cmpd="sng" algn="ctr">
            <a:solidFill>
              <a:schemeClr val="bg2">
                <a:lumMod val="75000"/>
              </a:schemeClr>
            </a:solidFill>
            <a:prstDash val="solid"/>
            <a:round/>
            <a:headEnd type="none" w="med" len="med"/>
            <a:tailEnd type="arrow"/>
          </a:ln>
          <a:effectLst/>
        </p:spPr>
      </p:cxnSp>
      <p:cxnSp>
        <p:nvCxnSpPr>
          <p:cNvPr id="10" name="Straight Arrow Connector 9"/>
          <p:cNvCxnSpPr/>
          <p:nvPr/>
        </p:nvCxnSpPr>
        <p:spPr bwMode="auto">
          <a:xfrm flipH="1">
            <a:off x="6284891" y="2644043"/>
            <a:ext cx="1390917" cy="962042"/>
          </a:xfrm>
          <a:prstGeom prst="straightConnector1">
            <a:avLst/>
          </a:prstGeom>
          <a:solidFill>
            <a:schemeClr val="accent1"/>
          </a:solidFill>
          <a:ln w="19050" cap="flat" cmpd="sng" algn="ctr">
            <a:solidFill>
              <a:schemeClr val="bg2">
                <a:lumMod val="75000"/>
              </a:schemeClr>
            </a:solidFill>
            <a:prstDash val="solid"/>
            <a:round/>
            <a:headEnd type="none" w="med" len="med"/>
            <a:tailEnd type="arrow"/>
          </a:ln>
          <a:effectLst/>
        </p:spPr>
      </p:cxnSp>
    </p:spTree>
    <p:extLst>
      <p:ext uri="{BB962C8B-B14F-4D97-AF65-F5344CB8AC3E}">
        <p14:creationId xmlns:p14="http://schemas.microsoft.com/office/powerpoint/2010/main" val="2904799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000" dirty="0" smtClean="0"/>
              <a:t>Aeroelastic Test Case: Efficiency Comparison to BDF2</a:t>
            </a:r>
            <a:endParaRPr lang="en-US" sz="3000" dirty="0"/>
          </a:p>
        </p:txBody>
      </p:sp>
      <p:pic>
        <p:nvPicPr>
          <p:cNvPr id="8" name="Content Placeholder 7"/>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1231900"/>
            <a:ext cx="6911975" cy="4318000"/>
          </a:xfrm>
        </p:spPr>
      </p:pic>
      <p:sp>
        <p:nvSpPr>
          <p:cNvPr id="5" name="Footer Placeholder 4"/>
          <p:cNvSpPr>
            <a:spLocks noGrp="1"/>
          </p:cNvSpPr>
          <p:nvPr>
            <p:ph type="ftr" sz="quarter" idx="4294967295"/>
          </p:nvPr>
        </p:nvSpPr>
        <p:spPr>
          <a:xfrm>
            <a:off x="0" y="6356350"/>
            <a:ext cx="2895600" cy="365125"/>
          </a:xfrm>
          <a:prstGeom prst="rect">
            <a:avLst/>
          </a:prstGeom>
        </p:spPr>
        <p:txBody>
          <a:bodyPr/>
          <a:lstStyle/>
          <a:p>
            <a:pPr>
              <a:defRPr/>
            </a:pPr>
            <a:r>
              <a:rPr lang="en-US" altLang="en-US" smtClean="0"/>
              <a:t>CFD Lab  </a:t>
            </a:r>
          </a:p>
          <a:p>
            <a:pPr>
              <a:defRPr/>
            </a:pPr>
            <a:r>
              <a:rPr lang="en-US" altLang="en-US" smtClean="0"/>
              <a:t>University of Wyoming</a:t>
            </a:r>
            <a:endParaRPr lang="en-US" altLang="en-US"/>
          </a:p>
        </p:txBody>
      </p:sp>
      <p:cxnSp>
        <p:nvCxnSpPr>
          <p:cNvPr id="3" name="Straight Connector 2"/>
          <p:cNvCxnSpPr/>
          <p:nvPr/>
        </p:nvCxnSpPr>
        <p:spPr bwMode="auto">
          <a:xfrm flipH="1">
            <a:off x="773671" y="3390900"/>
            <a:ext cx="5943600" cy="0"/>
          </a:xfrm>
          <a:prstGeom prst="line">
            <a:avLst/>
          </a:prstGeom>
          <a:solidFill>
            <a:schemeClr val="accent1"/>
          </a:solidFill>
          <a:ln w="19050" cap="flat" cmpd="sng" algn="ctr">
            <a:solidFill>
              <a:schemeClr val="accent3">
                <a:lumMod val="50000"/>
              </a:schemeClr>
            </a:solidFill>
            <a:prstDash val="solid"/>
            <a:round/>
            <a:headEnd type="none" w="med" len="med"/>
            <a:tailEnd type="none" w="med" len="med"/>
          </a:ln>
          <a:effectLst/>
        </p:spPr>
      </p:cxnSp>
      <p:cxnSp>
        <p:nvCxnSpPr>
          <p:cNvPr id="28" name="Straight Arrow Connector 27"/>
          <p:cNvCxnSpPr/>
          <p:nvPr/>
        </p:nvCxnSpPr>
        <p:spPr bwMode="auto">
          <a:xfrm flipH="1">
            <a:off x="3812146" y="2701481"/>
            <a:ext cx="3176483" cy="689419"/>
          </a:xfrm>
          <a:prstGeom prst="straightConnector1">
            <a:avLst/>
          </a:prstGeom>
          <a:solidFill>
            <a:schemeClr val="accent1"/>
          </a:solidFill>
          <a:ln w="19050" cap="flat" cmpd="sng" algn="ctr">
            <a:solidFill>
              <a:schemeClr val="accent3">
                <a:lumMod val="50000"/>
              </a:schemeClr>
            </a:solidFill>
            <a:prstDash val="solid"/>
            <a:round/>
            <a:headEnd type="none" w="med" len="med"/>
            <a:tailEnd type="arrow"/>
          </a:ln>
          <a:effectLst/>
        </p:spPr>
      </p:cxnSp>
      <p:sp>
        <p:nvSpPr>
          <p:cNvPr id="30" name="TextBox 29"/>
          <p:cNvSpPr txBox="1"/>
          <p:nvPr/>
        </p:nvSpPr>
        <p:spPr>
          <a:xfrm>
            <a:off x="6988629" y="1224153"/>
            <a:ext cx="2079171" cy="1477328"/>
          </a:xfrm>
          <a:prstGeom prst="rect">
            <a:avLst/>
          </a:prstGeom>
          <a:noFill/>
          <a:ln w="19050">
            <a:solidFill>
              <a:schemeClr val="accent3">
                <a:lumMod val="50000"/>
              </a:schemeClr>
            </a:solidFill>
          </a:ln>
        </p:spPr>
        <p:txBody>
          <a:bodyPr wrap="square" rtlCol="0">
            <a:spAutoFit/>
          </a:bodyPr>
          <a:lstStyle/>
          <a:p>
            <a:pPr algn="ctr"/>
            <a:r>
              <a:rPr lang="en-US" dirty="0" smtClean="0"/>
              <a:t>Near-exact time-implicit solution: 512 time-steps per period,</a:t>
            </a:r>
          </a:p>
          <a:p>
            <a:pPr algn="ctr"/>
            <a:r>
              <a:rPr lang="en-US" dirty="0" smtClean="0"/>
              <a:t>9,680 seconds</a:t>
            </a:r>
          </a:p>
        </p:txBody>
      </p:sp>
      <p:cxnSp>
        <p:nvCxnSpPr>
          <p:cNvPr id="33" name="Straight Arrow Connector 32"/>
          <p:cNvCxnSpPr>
            <a:stCxn id="39" idx="0"/>
          </p:cNvCxnSpPr>
          <p:nvPr/>
        </p:nvCxnSpPr>
        <p:spPr bwMode="auto">
          <a:xfrm flipH="1" flipV="1">
            <a:off x="4700789" y="2761566"/>
            <a:ext cx="3327426" cy="1505634"/>
          </a:xfrm>
          <a:prstGeom prst="straightConnector1">
            <a:avLst/>
          </a:prstGeom>
          <a:solidFill>
            <a:schemeClr val="accent1"/>
          </a:solidFill>
          <a:ln w="19050" cap="flat" cmpd="sng" algn="ctr">
            <a:solidFill>
              <a:srgbClr val="800000"/>
            </a:solidFill>
            <a:prstDash val="solid"/>
            <a:round/>
            <a:headEnd type="none" w="med" len="med"/>
            <a:tailEnd type="arrow"/>
          </a:ln>
          <a:effectLst/>
        </p:spPr>
      </p:cxnSp>
      <p:sp>
        <p:nvSpPr>
          <p:cNvPr id="39" name="TextBox 38"/>
          <p:cNvSpPr txBox="1"/>
          <p:nvPr/>
        </p:nvSpPr>
        <p:spPr>
          <a:xfrm>
            <a:off x="6988629" y="4267200"/>
            <a:ext cx="2079171" cy="1200329"/>
          </a:xfrm>
          <a:prstGeom prst="rect">
            <a:avLst/>
          </a:prstGeom>
          <a:noFill/>
          <a:ln w="19050">
            <a:solidFill>
              <a:srgbClr val="800000"/>
            </a:solidFill>
          </a:ln>
        </p:spPr>
        <p:txBody>
          <a:bodyPr wrap="square" rtlCol="0">
            <a:spAutoFit/>
          </a:bodyPr>
          <a:lstStyle/>
          <a:p>
            <a:pPr algn="ctr"/>
            <a:r>
              <a:rPr lang="en-US" dirty="0" smtClean="0"/>
              <a:t>Near-exact time-spectral solution: </a:t>
            </a:r>
          </a:p>
          <a:p>
            <a:pPr algn="ctr"/>
            <a:r>
              <a:rPr lang="en-US" dirty="0" smtClean="0"/>
              <a:t>63 time instances,</a:t>
            </a:r>
          </a:p>
          <a:p>
            <a:pPr algn="ctr"/>
            <a:r>
              <a:rPr lang="en-US" dirty="0" smtClean="0"/>
              <a:t>5,665 seconds</a:t>
            </a:r>
          </a:p>
        </p:txBody>
      </p:sp>
      <p:cxnSp>
        <p:nvCxnSpPr>
          <p:cNvPr id="14" name="Straight Connector 13"/>
          <p:cNvCxnSpPr/>
          <p:nvPr/>
        </p:nvCxnSpPr>
        <p:spPr bwMode="auto">
          <a:xfrm flipH="1">
            <a:off x="773671" y="2478024"/>
            <a:ext cx="5943600" cy="0"/>
          </a:xfrm>
          <a:prstGeom prst="line">
            <a:avLst/>
          </a:prstGeom>
          <a:solidFill>
            <a:schemeClr val="accent1"/>
          </a:solidFill>
          <a:ln w="19050" cap="flat" cmpd="sng" algn="ctr">
            <a:solidFill>
              <a:schemeClr val="accent3">
                <a:lumMod val="50000"/>
              </a:schemeClr>
            </a:solidFill>
            <a:prstDash val="solid"/>
            <a:round/>
            <a:headEnd type="none" w="med" len="med"/>
            <a:tailEnd type="none" w="med" len="med"/>
          </a:ln>
          <a:effectLst/>
        </p:spPr>
      </p:cxnSp>
      <p:cxnSp>
        <p:nvCxnSpPr>
          <p:cNvPr id="16" name="Straight Arrow Connector 15"/>
          <p:cNvCxnSpPr>
            <a:stCxn id="30" idx="1"/>
          </p:cNvCxnSpPr>
          <p:nvPr/>
        </p:nvCxnSpPr>
        <p:spPr bwMode="auto">
          <a:xfrm flipH="1">
            <a:off x="3812147" y="1962817"/>
            <a:ext cx="3176482" cy="515207"/>
          </a:xfrm>
          <a:prstGeom prst="straightConnector1">
            <a:avLst/>
          </a:prstGeom>
          <a:solidFill>
            <a:schemeClr val="accent1"/>
          </a:solidFill>
          <a:ln w="19050" cap="flat" cmpd="sng" algn="ctr">
            <a:solidFill>
              <a:schemeClr val="accent3">
                <a:lumMod val="50000"/>
              </a:schemeClr>
            </a:solidFill>
            <a:prstDash val="solid"/>
            <a:round/>
            <a:headEnd type="none" w="med" len="med"/>
            <a:tailEnd type="arrow"/>
          </a:ln>
          <a:effectLst/>
        </p:spPr>
      </p:cxnSp>
      <p:cxnSp>
        <p:nvCxnSpPr>
          <p:cNvPr id="21" name="Straight Arrow Connector 20"/>
          <p:cNvCxnSpPr>
            <a:stCxn id="39" idx="0"/>
          </p:cNvCxnSpPr>
          <p:nvPr/>
        </p:nvCxnSpPr>
        <p:spPr bwMode="auto">
          <a:xfrm flipH="1" flipV="1">
            <a:off x="4700789" y="2125014"/>
            <a:ext cx="3327426" cy="2142186"/>
          </a:xfrm>
          <a:prstGeom prst="straightConnector1">
            <a:avLst/>
          </a:prstGeom>
          <a:solidFill>
            <a:schemeClr val="accent1"/>
          </a:solidFill>
          <a:ln w="19050" cap="flat" cmpd="sng" algn="ctr">
            <a:solidFill>
              <a:srgbClr val="800000"/>
            </a:solidFill>
            <a:prstDash val="solid"/>
            <a:round/>
            <a:headEnd type="none" w="med" len="med"/>
            <a:tailEnd type="arrow"/>
          </a:ln>
          <a:effectLst/>
        </p:spPr>
      </p:cxnSp>
    </p:spTree>
    <p:extLst>
      <p:ext uri="{BB962C8B-B14F-4D97-AF65-F5344CB8AC3E}">
        <p14:creationId xmlns:p14="http://schemas.microsoft.com/office/powerpoint/2010/main" val="36202402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3000" dirty="0" smtClean="0"/>
              <a:t>Aeroelastic Test Case: Efficiency Vs. C</a:t>
            </a:r>
            <a:r>
              <a:rPr lang="en-US" sz="3000" baseline="-25000" dirty="0" smtClean="0"/>
              <a:t>d</a:t>
            </a:r>
            <a:r>
              <a:rPr lang="en-US" sz="3000" dirty="0" smtClean="0"/>
              <a:t> Error Comparison</a:t>
            </a:r>
            <a:endParaRPr lang="en-US" sz="3000" dirty="0"/>
          </a:p>
        </p:txBody>
      </p:sp>
      <p:pic>
        <p:nvPicPr>
          <p:cNvPr id="8" name="Content Placeholder 7"/>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0629" y="1068388"/>
            <a:ext cx="7345363" cy="4589462"/>
          </a:xfrm>
        </p:spPr>
      </p:pic>
      <p:cxnSp>
        <p:nvCxnSpPr>
          <p:cNvPr id="28" name="Straight Arrow Connector 27"/>
          <p:cNvCxnSpPr/>
          <p:nvPr/>
        </p:nvCxnSpPr>
        <p:spPr bwMode="auto">
          <a:xfrm flipH="1">
            <a:off x="5254580" y="2436198"/>
            <a:ext cx="2009105" cy="2277470"/>
          </a:xfrm>
          <a:prstGeom prst="straightConnector1">
            <a:avLst/>
          </a:prstGeom>
          <a:solidFill>
            <a:schemeClr val="accent1"/>
          </a:solidFill>
          <a:ln w="19050" cap="flat" cmpd="sng" algn="ctr">
            <a:solidFill>
              <a:schemeClr val="accent3">
                <a:lumMod val="50000"/>
              </a:schemeClr>
            </a:solidFill>
            <a:prstDash val="solid"/>
            <a:round/>
            <a:headEnd type="none" w="med" len="med"/>
            <a:tailEnd type="arrow"/>
          </a:ln>
          <a:effectLst/>
        </p:spPr>
      </p:cxnSp>
      <p:sp>
        <p:nvSpPr>
          <p:cNvPr id="30" name="TextBox 29"/>
          <p:cNvSpPr txBox="1"/>
          <p:nvPr/>
        </p:nvSpPr>
        <p:spPr>
          <a:xfrm>
            <a:off x="7263684" y="1235869"/>
            <a:ext cx="1749686" cy="1200329"/>
          </a:xfrm>
          <a:prstGeom prst="rect">
            <a:avLst/>
          </a:prstGeom>
          <a:noFill/>
          <a:ln w="19050">
            <a:solidFill>
              <a:schemeClr val="accent3">
                <a:lumMod val="50000"/>
              </a:schemeClr>
            </a:solidFill>
          </a:ln>
        </p:spPr>
        <p:txBody>
          <a:bodyPr wrap="square" rtlCol="0">
            <a:spAutoFit/>
          </a:bodyPr>
          <a:lstStyle/>
          <a:p>
            <a:pPr algn="ctr"/>
            <a:r>
              <a:rPr lang="en-US" dirty="0" smtClean="0"/>
              <a:t>Near-exact time-implicit solution: 512 time-steps per period</a:t>
            </a:r>
          </a:p>
        </p:txBody>
      </p:sp>
      <p:sp>
        <p:nvSpPr>
          <p:cNvPr id="39" name="TextBox 38"/>
          <p:cNvSpPr txBox="1"/>
          <p:nvPr/>
        </p:nvSpPr>
        <p:spPr>
          <a:xfrm>
            <a:off x="7263687" y="3902299"/>
            <a:ext cx="1804115" cy="1200329"/>
          </a:xfrm>
          <a:prstGeom prst="rect">
            <a:avLst/>
          </a:prstGeom>
          <a:noFill/>
          <a:ln w="19050">
            <a:solidFill>
              <a:srgbClr val="800000"/>
            </a:solidFill>
          </a:ln>
        </p:spPr>
        <p:txBody>
          <a:bodyPr wrap="square" rtlCol="0">
            <a:spAutoFit/>
          </a:bodyPr>
          <a:lstStyle/>
          <a:p>
            <a:pPr algn="ctr"/>
            <a:r>
              <a:rPr lang="en-US" dirty="0" smtClean="0"/>
              <a:t>Near-exact time-spectral solution: 63 time instances</a:t>
            </a:r>
          </a:p>
        </p:txBody>
      </p:sp>
      <p:cxnSp>
        <p:nvCxnSpPr>
          <p:cNvPr id="16" name="Straight Arrow Connector 15"/>
          <p:cNvCxnSpPr/>
          <p:nvPr/>
        </p:nvCxnSpPr>
        <p:spPr bwMode="auto">
          <a:xfrm flipH="1">
            <a:off x="5344732" y="2436198"/>
            <a:ext cx="1918954" cy="577458"/>
          </a:xfrm>
          <a:prstGeom prst="straightConnector1">
            <a:avLst/>
          </a:prstGeom>
          <a:solidFill>
            <a:schemeClr val="accent1"/>
          </a:solidFill>
          <a:ln w="19050" cap="flat" cmpd="sng" algn="ctr">
            <a:solidFill>
              <a:schemeClr val="accent3">
                <a:lumMod val="50000"/>
              </a:schemeClr>
            </a:solidFill>
            <a:prstDash val="solid"/>
            <a:round/>
            <a:headEnd type="none" w="med" len="med"/>
            <a:tailEnd type="arrow"/>
          </a:ln>
          <a:effectLst/>
        </p:spPr>
      </p:cxnSp>
      <p:cxnSp>
        <p:nvCxnSpPr>
          <p:cNvPr id="21" name="Straight Arrow Connector 20"/>
          <p:cNvCxnSpPr/>
          <p:nvPr/>
        </p:nvCxnSpPr>
        <p:spPr bwMode="auto">
          <a:xfrm flipH="1" flipV="1">
            <a:off x="4816699" y="3902299"/>
            <a:ext cx="2446988" cy="364902"/>
          </a:xfrm>
          <a:prstGeom prst="straightConnector1">
            <a:avLst/>
          </a:prstGeom>
          <a:solidFill>
            <a:schemeClr val="accent1"/>
          </a:solidFill>
          <a:ln w="19050" cap="flat" cmpd="sng" algn="ctr">
            <a:solidFill>
              <a:srgbClr val="800000"/>
            </a:solidFill>
            <a:prstDash val="solid"/>
            <a:round/>
            <a:headEnd type="none" w="med" len="med"/>
            <a:tailEnd type="arrow"/>
          </a:ln>
          <a:effectLst/>
        </p:spPr>
      </p:cxnSp>
    </p:spTree>
    <p:extLst>
      <p:ext uri="{BB962C8B-B14F-4D97-AF65-F5344CB8AC3E}">
        <p14:creationId xmlns:p14="http://schemas.microsoft.com/office/powerpoint/2010/main" val="2124159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000" dirty="0" smtClean="0"/>
              <a:t>Aeroelastic Test Case: Efficiency Vs. C</a:t>
            </a:r>
            <a:r>
              <a:rPr lang="en-US" sz="3000" baseline="-25000" dirty="0" smtClean="0"/>
              <a:t>d</a:t>
            </a:r>
            <a:r>
              <a:rPr lang="en-US" sz="3000" dirty="0" smtClean="0"/>
              <a:t> Error Comparison</a:t>
            </a:r>
            <a:endParaRPr lang="en-US" sz="3000" dirty="0"/>
          </a:p>
        </p:txBody>
      </p:sp>
      <p:pic>
        <p:nvPicPr>
          <p:cNvPr id="8" name="Content Placeholder 7"/>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30629" y="1121850"/>
            <a:ext cx="7300913" cy="4560887"/>
          </a:xfrm>
        </p:spPr>
      </p:pic>
      <p:cxnSp>
        <p:nvCxnSpPr>
          <p:cNvPr id="28" name="Straight Arrow Connector 27"/>
          <p:cNvCxnSpPr/>
          <p:nvPr/>
        </p:nvCxnSpPr>
        <p:spPr bwMode="auto">
          <a:xfrm flipH="1">
            <a:off x="5306096" y="2322179"/>
            <a:ext cx="2009104" cy="882373"/>
          </a:xfrm>
          <a:prstGeom prst="straightConnector1">
            <a:avLst/>
          </a:prstGeom>
          <a:solidFill>
            <a:schemeClr val="accent1"/>
          </a:solidFill>
          <a:ln w="19050" cap="flat" cmpd="sng" algn="ctr">
            <a:solidFill>
              <a:schemeClr val="accent3">
                <a:lumMod val="50000"/>
              </a:schemeClr>
            </a:solidFill>
            <a:prstDash val="solid"/>
            <a:round/>
            <a:headEnd type="none" w="med" len="med"/>
            <a:tailEnd type="arrow"/>
          </a:ln>
          <a:effectLst/>
        </p:spPr>
      </p:cxnSp>
      <p:sp>
        <p:nvSpPr>
          <p:cNvPr id="30" name="TextBox 29"/>
          <p:cNvSpPr txBox="1"/>
          <p:nvPr/>
        </p:nvSpPr>
        <p:spPr>
          <a:xfrm>
            <a:off x="7315200" y="1121850"/>
            <a:ext cx="1752600" cy="1200329"/>
          </a:xfrm>
          <a:prstGeom prst="rect">
            <a:avLst/>
          </a:prstGeom>
          <a:noFill/>
          <a:ln w="19050">
            <a:solidFill>
              <a:schemeClr val="accent3">
                <a:lumMod val="50000"/>
              </a:schemeClr>
            </a:solidFill>
          </a:ln>
        </p:spPr>
        <p:txBody>
          <a:bodyPr wrap="square" rtlCol="0">
            <a:spAutoFit/>
          </a:bodyPr>
          <a:lstStyle/>
          <a:p>
            <a:pPr algn="ctr"/>
            <a:r>
              <a:rPr lang="en-US" dirty="0" smtClean="0"/>
              <a:t>Near-exact time-implicit solution: 512 time-steps per period</a:t>
            </a:r>
          </a:p>
        </p:txBody>
      </p:sp>
      <p:sp>
        <p:nvSpPr>
          <p:cNvPr id="39" name="TextBox 38"/>
          <p:cNvSpPr txBox="1"/>
          <p:nvPr/>
        </p:nvSpPr>
        <p:spPr>
          <a:xfrm>
            <a:off x="7315200" y="3877108"/>
            <a:ext cx="1752600" cy="1200329"/>
          </a:xfrm>
          <a:prstGeom prst="rect">
            <a:avLst/>
          </a:prstGeom>
          <a:noFill/>
          <a:ln w="19050">
            <a:solidFill>
              <a:srgbClr val="800000"/>
            </a:solidFill>
          </a:ln>
        </p:spPr>
        <p:txBody>
          <a:bodyPr wrap="square" rtlCol="0">
            <a:spAutoFit/>
          </a:bodyPr>
          <a:lstStyle/>
          <a:p>
            <a:pPr algn="ctr"/>
            <a:r>
              <a:rPr lang="en-US" dirty="0" smtClean="0"/>
              <a:t>Near-exact time-spectral solution: 63 time instances</a:t>
            </a:r>
          </a:p>
        </p:txBody>
      </p:sp>
      <p:cxnSp>
        <p:nvCxnSpPr>
          <p:cNvPr id="16" name="Straight Arrow Connector 15"/>
          <p:cNvCxnSpPr/>
          <p:nvPr/>
        </p:nvCxnSpPr>
        <p:spPr bwMode="auto">
          <a:xfrm flipH="1" flipV="1">
            <a:off x="5306096" y="2196415"/>
            <a:ext cx="2009104" cy="125764"/>
          </a:xfrm>
          <a:prstGeom prst="straightConnector1">
            <a:avLst/>
          </a:prstGeom>
          <a:solidFill>
            <a:schemeClr val="accent1"/>
          </a:solidFill>
          <a:ln w="19050" cap="flat" cmpd="sng" algn="ctr">
            <a:solidFill>
              <a:schemeClr val="accent3">
                <a:lumMod val="50000"/>
              </a:schemeClr>
            </a:solidFill>
            <a:prstDash val="solid"/>
            <a:round/>
            <a:headEnd type="none" w="med" len="med"/>
            <a:tailEnd type="arrow"/>
          </a:ln>
          <a:effectLst/>
        </p:spPr>
      </p:cxnSp>
      <p:cxnSp>
        <p:nvCxnSpPr>
          <p:cNvPr id="21" name="Straight Arrow Connector 20"/>
          <p:cNvCxnSpPr>
            <a:stCxn id="39" idx="1"/>
          </p:cNvCxnSpPr>
          <p:nvPr/>
        </p:nvCxnSpPr>
        <p:spPr bwMode="auto">
          <a:xfrm flipH="1" flipV="1">
            <a:off x="4829577" y="1931831"/>
            <a:ext cx="2485623" cy="2545442"/>
          </a:xfrm>
          <a:prstGeom prst="straightConnector1">
            <a:avLst/>
          </a:prstGeom>
          <a:solidFill>
            <a:schemeClr val="accent1"/>
          </a:solidFill>
          <a:ln w="19050" cap="flat" cmpd="sng" algn="ctr">
            <a:solidFill>
              <a:srgbClr val="800000"/>
            </a:solidFill>
            <a:prstDash val="solid"/>
            <a:round/>
            <a:headEnd type="none" w="med" len="med"/>
            <a:tailEnd type="arrow"/>
          </a:ln>
          <a:effectLst/>
        </p:spPr>
      </p:cxnSp>
    </p:spTree>
    <p:extLst>
      <p:ext uri="{BB962C8B-B14F-4D97-AF65-F5344CB8AC3E}">
        <p14:creationId xmlns:p14="http://schemas.microsoft.com/office/powerpoint/2010/main" val="17758338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3"/>
              <p:cNvSpPr>
                <a:spLocks noGrp="1" noChangeArrowheads="1"/>
              </p:cNvSpPr>
              <p:nvPr>
                <p:ph idx="1"/>
              </p:nvPr>
            </p:nvSpPr>
            <p:spPr/>
            <p:txBody>
              <a:bodyPr>
                <a:normAutofit lnSpcReduction="10000"/>
              </a:bodyPr>
              <a:lstStyle/>
              <a:p>
                <a:pPr eaLnBrk="1" hangingPunct="1">
                  <a:lnSpc>
                    <a:spcPct val="90000"/>
                  </a:lnSpc>
                </a:pPr>
                <a:r>
                  <a:rPr lang="en-US" sz="2700" dirty="0" smtClean="0"/>
                  <a:t>The time-spectral method with up to </a:t>
                </a:r>
                <a14:m>
                  <m:oMath xmlns:m="http://schemas.openxmlformats.org/officeDocument/2006/math">
                    <m:r>
                      <a:rPr lang="en-US" sz="2700" b="0" i="1" smtClean="0">
                        <a:latin typeface="Cambria Math"/>
                      </a:rPr>
                      <m:t>𝑁</m:t>
                    </m:r>
                    <m:r>
                      <a:rPr lang="en-US" sz="2700" b="0" i="1" smtClean="0">
                        <a:latin typeface="Cambria Math"/>
                      </a:rPr>
                      <m:t>=95 </m:t>
                    </m:r>
                  </m:oMath>
                </a14:m>
                <a:r>
                  <a:rPr lang="en-US" sz="2700" dirty="0" smtClean="0"/>
                  <a:t>time instances converges in less wall-clock time than the time-implicit solution with </a:t>
                </a:r>
                <a14:m>
                  <m:oMath xmlns:m="http://schemas.openxmlformats.org/officeDocument/2006/math">
                    <m:box>
                      <m:boxPr>
                        <m:ctrlPr>
                          <a:rPr lang="en-US" sz="2700" i="1" smtClean="0">
                            <a:latin typeface="Cambria Math"/>
                          </a:rPr>
                        </m:ctrlPr>
                      </m:boxPr>
                      <m:e>
                        <m:argPr>
                          <m:argSz m:val="-1"/>
                        </m:argPr>
                        <m:f>
                          <m:fPr>
                            <m:ctrlPr>
                              <a:rPr lang="en-US" sz="2700" i="1" smtClean="0">
                                <a:latin typeface="Cambria Math"/>
                              </a:rPr>
                            </m:ctrlPr>
                          </m:fPr>
                          <m:num>
                            <m:r>
                              <a:rPr lang="en-US" sz="2700" b="0" i="1" smtClean="0">
                                <a:latin typeface="Cambria Math"/>
                              </a:rPr>
                              <m:t>𝑇</m:t>
                            </m:r>
                          </m:num>
                          <m:den>
                            <m:r>
                              <a:rPr lang="en-US" sz="2700" i="1" smtClean="0">
                                <a:latin typeface="Cambria Math"/>
                                <a:ea typeface="Cambria Math"/>
                              </a:rPr>
                              <m:t>∆</m:t>
                            </m:r>
                            <m:r>
                              <a:rPr lang="en-US" sz="2700" b="0" i="1" smtClean="0">
                                <a:latin typeface="Cambria Math"/>
                                <a:ea typeface="Cambria Math"/>
                              </a:rPr>
                              <m:t>𝑡</m:t>
                            </m:r>
                          </m:den>
                        </m:f>
                        <m:r>
                          <a:rPr lang="en-US" sz="2700" b="0" i="1" smtClean="0">
                            <a:latin typeface="Cambria Math"/>
                          </a:rPr>
                          <m:t>=512</m:t>
                        </m:r>
                      </m:e>
                    </m:box>
                  </m:oMath>
                </a14:m>
                <a:r>
                  <a:rPr lang="en-US" sz="2700" dirty="0" smtClean="0"/>
                  <a:t> time steps per period (near exact solution) using one CPU core per time instance</a:t>
                </a:r>
              </a:p>
              <a:p>
                <a:pPr eaLnBrk="1" hangingPunct="1">
                  <a:lnSpc>
                    <a:spcPct val="90000"/>
                  </a:lnSpc>
                </a:pPr>
                <a:r>
                  <a:rPr lang="en-US" sz="2700" dirty="0" smtClean="0"/>
                  <a:t>However, if time-spectral is scaled to the same 16 CPU cores as were used for the time-implicit solution, up to only </a:t>
                </a:r>
                <a14:m>
                  <m:oMath xmlns:m="http://schemas.openxmlformats.org/officeDocument/2006/math">
                    <m:r>
                      <a:rPr lang="en-US" sz="2700" i="1">
                        <a:latin typeface="Cambria Math"/>
                      </a:rPr>
                      <m:t>𝑁</m:t>
                    </m:r>
                    <m:r>
                      <a:rPr lang="en-US" sz="2700" i="1">
                        <a:latin typeface="Cambria Math"/>
                      </a:rPr>
                      <m:t>=31 </m:t>
                    </m:r>
                  </m:oMath>
                </a14:m>
                <a:r>
                  <a:rPr lang="en-US" sz="2700" dirty="0"/>
                  <a:t>time instances can be run more quickly than the time-implicit solution with </a:t>
                </a:r>
                <a14:m>
                  <m:oMath xmlns:m="http://schemas.openxmlformats.org/officeDocument/2006/math">
                    <m:box>
                      <m:boxPr>
                        <m:ctrlPr>
                          <a:rPr lang="en-US" sz="2700" i="1">
                            <a:latin typeface="Cambria Math"/>
                          </a:rPr>
                        </m:ctrlPr>
                      </m:boxPr>
                      <m:e>
                        <m:argPr>
                          <m:argSz m:val="-1"/>
                        </m:argPr>
                        <m:f>
                          <m:fPr>
                            <m:ctrlPr>
                              <a:rPr lang="en-US" sz="2700" i="1">
                                <a:latin typeface="Cambria Math"/>
                              </a:rPr>
                            </m:ctrlPr>
                          </m:fPr>
                          <m:num>
                            <m:r>
                              <a:rPr lang="en-US" sz="2700" i="1">
                                <a:latin typeface="Cambria Math"/>
                              </a:rPr>
                              <m:t>𝑇</m:t>
                            </m:r>
                          </m:num>
                          <m:den>
                            <m:r>
                              <a:rPr lang="en-US" sz="2700" i="1">
                                <a:latin typeface="Cambria Math"/>
                                <a:ea typeface="Cambria Math"/>
                              </a:rPr>
                              <m:t>∆</m:t>
                            </m:r>
                            <m:r>
                              <a:rPr lang="en-US" sz="2700" i="1">
                                <a:latin typeface="Cambria Math"/>
                                <a:ea typeface="Cambria Math"/>
                              </a:rPr>
                              <m:t>𝑡</m:t>
                            </m:r>
                          </m:den>
                        </m:f>
                        <m:r>
                          <a:rPr lang="en-US" sz="2700" i="1">
                            <a:latin typeface="Cambria Math"/>
                          </a:rPr>
                          <m:t>=512</m:t>
                        </m:r>
                      </m:e>
                    </m:box>
                  </m:oMath>
                </a14:m>
                <a:r>
                  <a:rPr lang="en-US" sz="2700" dirty="0"/>
                  <a:t> time steps per period </a:t>
                </a:r>
                <a:endParaRPr lang="en-US" sz="2700" dirty="0" smtClean="0"/>
              </a:p>
              <a:p>
                <a:pPr eaLnBrk="1" hangingPunct="1">
                  <a:lnSpc>
                    <a:spcPct val="90000"/>
                  </a:lnSpc>
                </a:pPr>
                <a:r>
                  <a:rPr lang="en-US" sz="2700" dirty="0" smtClean="0"/>
                  <a:t>The time-implicit, aeroelastic solutions need many more periods to arrive at a purely periodic solution than is the case when </a:t>
                </a:r>
                <a:r>
                  <a:rPr lang="en-US" sz="2700" dirty="0" err="1" smtClean="0"/>
                  <a:t>aeroelasticity</a:t>
                </a:r>
                <a:r>
                  <a:rPr lang="en-US" sz="2700" dirty="0" smtClean="0"/>
                  <a:t> is neglected</a:t>
                </a:r>
                <a:endParaRPr lang="en-US" sz="2700" dirty="0"/>
              </a:p>
            </p:txBody>
          </p:sp>
        </mc:Choice>
        <mc:Fallback xmlns="">
          <p:sp>
            <p:nvSpPr>
              <p:cNvPr id="2" name="Rectangle 3"/>
              <p:cNvSpPr>
                <a:spLocks noGrp="1" noRot="1" noChangeAspect="1" noMove="1" noResize="1" noEditPoints="1" noAdjustHandles="1" noChangeArrowheads="1" noChangeShapeType="1" noTextEdit="1"/>
              </p:cNvSpPr>
              <p:nvPr>
                <p:ph type="body" idx="4294967295"/>
              </p:nvPr>
            </p:nvSpPr>
            <p:spPr>
              <a:xfrm>
                <a:off x="228600" y="914400"/>
                <a:ext cx="8763000" cy="5181600"/>
              </a:xfrm>
              <a:blipFill rotWithShape="1">
                <a:blip r:embed="rId2"/>
                <a:stretch>
                  <a:fillRect l="-418" t="-1765" r="-1253" b="-2706"/>
                </a:stretch>
              </a:blipFill>
            </p:spPr>
            <p:txBody>
              <a:bodyPr/>
              <a:lstStyle/>
              <a:p>
                <a:r>
                  <a:rPr lang="en-US">
                    <a:noFill/>
                  </a:rPr>
                  <a:t> </a:t>
                </a:r>
              </a:p>
            </p:txBody>
          </p:sp>
        </mc:Fallback>
      </mc:AlternateContent>
      <p:sp>
        <p:nvSpPr>
          <p:cNvPr id="76803" name="Rectangle 2"/>
          <p:cNvSpPr>
            <a:spLocks noGrp="1" noChangeArrowheads="1"/>
          </p:cNvSpPr>
          <p:nvPr>
            <p:ph type="title"/>
          </p:nvPr>
        </p:nvSpPr>
        <p:spPr/>
        <p:txBody>
          <a:bodyPr>
            <a:normAutofit/>
          </a:bodyPr>
          <a:lstStyle/>
          <a:p>
            <a:pPr eaLnBrk="1" hangingPunct="1"/>
            <a:r>
              <a:rPr lang="en-US" altLang="zh-CN" sz="3800" dirty="0" smtClean="0">
                <a:ea typeface="宋体" pitchFamily="2" charset="-122"/>
              </a:rPr>
              <a:t>Summary of  Aeroelastic Test Case Results</a:t>
            </a:r>
          </a:p>
        </p:txBody>
      </p:sp>
    </p:spTree>
    <p:extLst>
      <p:ext uri="{BB962C8B-B14F-4D97-AF65-F5344CB8AC3E}">
        <p14:creationId xmlns:p14="http://schemas.microsoft.com/office/powerpoint/2010/main" val="38681066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p:txBody>
          <a:bodyPr>
            <a:normAutofit fontScale="77500" lnSpcReduction="20000"/>
          </a:bodyPr>
          <a:lstStyle/>
          <a:p>
            <a:pPr eaLnBrk="1" hangingPunct="1"/>
            <a:r>
              <a:rPr lang="en-US" altLang="zh-CN" sz="2800" b="1" dirty="0" smtClean="0">
                <a:ea typeface="宋体" pitchFamily="2" charset="-122"/>
              </a:rPr>
              <a:t>Time-spectral Aeroelastic Results</a:t>
            </a:r>
          </a:p>
          <a:p>
            <a:pPr lvl="1"/>
            <a:r>
              <a:rPr lang="en-US" altLang="zh-CN" sz="2400" b="1" dirty="0" smtClean="0">
                <a:ea typeface="宋体" pitchFamily="2" charset="-122"/>
              </a:rPr>
              <a:t>Aeroelastic Test Case </a:t>
            </a:r>
            <a:r>
              <a:rPr lang="en-US" altLang="zh-CN" sz="2400" b="1" dirty="0" smtClean="0">
                <a:solidFill>
                  <a:schemeClr val="tx2"/>
                </a:solidFill>
                <a:ea typeface="宋体" pitchFamily="2" charset="-122"/>
              </a:rPr>
              <a:t>(Presented)</a:t>
            </a:r>
          </a:p>
          <a:p>
            <a:pPr lvl="2"/>
            <a:r>
              <a:rPr lang="en-US" altLang="zh-CN" sz="2000" b="1" dirty="0" smtClean="0">
                <a:ea typeface="宋体" pitchFamily="2" charset="-122"/>
              </a:rPr>
              <a:t>Error Variation as Convergence Tolerance is Relaxed </a:t>
            </a:r>
            <a:r>
              <a:rPr lang="en-US" altLang="zh-CN" sz="2000" b="1" dirty="0" smtClean="0">
                <a:solidFill>
                  <a:schemeClr val="tx2"/>
                </a:solidFill>
                <a:ea typeface="宋体" pitchFamily="2" charset="-122"/>
              </a:rPr>
              <a:t>(Presented)</a:t>
            </a:r>
          </a:p>
          <a:p>
            <a:pPr lvl="2"/>
            <a:r>
              <a:rPr lang="en-US" altLang="zh-CN" sz="2000" b="1" dirty="0" smtClean="0">
                <a:ea typeface="宋体" pitchFamily="2" charset="-122"/>
              </a:rPr>
              <a:t>Convergence Variation with </a:t>
            </a:r>
            <a:r>
              <a:rPr lang="en-US" altLang="zh-CN" sz="2000" b="1" dirty="0" err="1" smtClean="0">
                <a:ea typeface="宋体" pitchFamily="2" charset="-122"/>
              </a:rPr>
              <a:t>Freestream</a:t>
            </a:r>
            <a:r>
              <a:rPr lang="en-US" altLang="zh-CN" sz="2000" b="1" dirty="0" smtClean="0">
                <a:ea typeface="宋体" pitchFamily="2" charset="-122"/>
              </a:rPr>
              <a:t> Mach Number </a:t>
            </a:r>
            <a:r>
              <a:rPr lang="en-US" altLang="zh-CN" sz="2000" b="1" dirty="0" smtClean="0">
                <a:solidFill>
                  <a:schemeClr val="tx2"/>
                </a:solidFill>
                <a:ea typeface="宋体" pitchFamily="2" charset="-122"/>
              </a:rPr>
              <a:t>(Presented)</a:t>
            </a:r>
          </a:p>
          <a:p>
            <a:pPr lvl="2"/>
            <a:r>
              <a:rPr lang="en-US" altLang="zh-CN" sz="2000" b="1" dirty="0" smtClean="0">
                <a:ea typeface="宋体" pitchFamily="2" charset="-122"/>
              </a:rPr>
              <a:t>Convergence Variation with Reduced Frequency </a:t>
            </a:r>
            <a:r>
              <a:rPr lang="en-US" altLang="zh-CN" sz="2000" b="1" dirty="0" smtClean="0">
                <a:solidFill>
                  <a:schemeClr val="tx2"/>
                </a:solidFill>
                <a:ea typeface="宋体" pitchFamily="2" charset="-122"/>
              </a:rPr>
              <a:t>(Presented)</a:t>
            </a:r>
          </a:p>
          <a:p>
            <a:pPr lvl="1"/>
            <a:r>
              <a:rPr lang="en-US" altLang="zh-CN" sz="2400" b="1" dirty="0" smtClean="0">
                <a:ea typeface="宋体" pitchFamily="2" charset="-122"/>
              </a:rPr>
              <a:t>Other Aeroelastic Results</a:t>
            </a:r>
          </a:p>
          <a:p>
            <a:pPr lvl="2"/>
            <a:r>
              <a:rPr lang="en-US" altLang="zh-CN" sz="2000" b="1" dirty="0" smtClean="0">
                <a:ea typeface="宋体" pitchFamily="2" charset="-122"/>
              </a:rPr>
              <a:t>Rotary Wing Aeroelastic Response</a:t>
            </a:r>
          </a:p>
          <a:p>
            <a:pPr lvl="2"/>
            <a:r>
              <a:rPr lang="en-US" altLang="zh-CN" sz="2000" b="1" dirty="0" smtClean="0">
                <a:ea typeface="宋体" pitchFamily="2" charset="-122"/>
              </a:rPr>
              <a:t>Gust Response</a:t>
            </a:r>
          </a:p>
          <a:p>
            <a:pPr eaLnBrk="1" hangingPunct="1"/>
            <a:r>
              <a:rPr lang="en-US" altLang="zh-CN" sz="2800" b="1" dirty="0" smtClean="0">
                <a:ea typeface="宋体" pitchFamily="2" charset="-122"/>
              </a:rPr>
              <a:t>BDFTS Flutter Results</a:t>
            </a:r>
          </a:p>
          <a:p>
            <a:pPr eaLnBrk="1" hangingPunct="1"/>
            <a:r>
              <a:rPr lang="en-US" altLang="zh-CN" sz="2800" b="1" dirty="0" smtClean="0">
                <a:ea typeface="宋体" pitchFamily="2" charset="-122"/>
              </a:rPr>
              <a:t>SEMT Results</a:t>
            </a:r>
            <a:endParaRPr lang="en-US" altLang="zh-CN" sz="2800" b="1" dirty="0">
              <a:ea typeface="宋体" pitchFamily="2" charset="-122"/>
            </a:endParaRPr>
          </a:p>
          <a:p>
            <a:pPr lvl="1"/>
            <a:r>
              <a:rPr lang="en-US" altLang="zh-CN" sz="2400" b="1" dirty="0">
                <a:ea typeface="宋体" pitchFamily="2" charset="-122"/>
              </a:rPr>
              <a:t>Validation of the SEMT Discretization</a:t>
            </a:r>
            <a:endParaRPr lang="en-US" altLang="zh-CN" sz="2000" b="1" dirty="0">
              <a:ea typeface="宋体" pitchFamily="2" charset="-122"/>
            </a:endParaRPr>
          </a:p>
          <a:p>
            <a:pPr lvl="1"/>
            <a:r>
              <a:rPr lang="en-US" altLang="zh-CN" sz="2400" b="1" dirty="0">
                <a:ea typeface="宋体" pitchFamily="2" charset="-122"/>
              </a:rPr>
              <a:t>Full SEMT Solution of the Euler Equations </a:t>
            </a:r>
            <a:r>
              <a:rPr lang="en-US" altLang="zh-CN" sz="2400" b="1" dirty="0">
                <a:solidFill>
                  <a:schemeClr val="tx2"/>
                </a:solidFill>
                <a:ea typeface="宋体" pitchFamily="2" charset="-122"/>
              </a:rPr>
              <a:t>(Presented)</a:t>
            </a:r>
          </a:p>
          <a:p>
            <a:pPr lvl="2"/>
            <a:r>
              <a:rPr lang="en-US" altLang="zh-CN" sz="2000" b="1" dirty="0">
                <a:ea typeface="宋体" pitchFamily="2" charset="-122"/>
              </a:rPr>
              <a:t>An ODE with a Second-derivative Discontinuity </a:t>
            </a:r>
          </a:p>
          <a:p>
            <a:pPr lvl="1"/>
            <a:r>
              <a:rPr lang="en-US" altLang="zh-CN" sz="2400" b="1" dirty="0">
                <a:ea typeface="宋体" pitchFamily="2" charset="-122"/>
              </a:rPr>
              <a:t>A Continuously Differentiable Airfoil Motion </a:t>
            </a:r>
            <a:r>
              <a:rPr lang="en-US" altLang="zh-CN" sz="2400" b="1" dirty="0">
                <a:solidFill>
                  <a:schemeClr val="tx2"/>
                </a:solidFill>
                <a:ea typeface="宋体" pitchFamily="2" charset="-122"/>
              </a:rPr>
              <a:t>(Presented)</a:t>
            </a:r>
          </a:p>
          <a:p>
            <a:pPr lvl="1"/>
            <a:r>
              <a:rPr lang="en-US" altLang="zh-CN" sz="2400" b="1" dirty="0">
                <a:ea typeface="宋体" pitchFamily="2" charset="-122"/>
              </a:rPr>
              <a:t>Summary </a:t>
            </a:r>
            <a:r>
              <a:rPr lang="en-US" altLang="zh-CN" sz="2400" b="1" dirty="0" smtClean="0">
                <a:ea typeface="宋体" pitchFamily="2" charset="-122"/>
              </a:rPr>
              <a:t>of </a:t>
            </a:r>
            <a:r>
              <a:rPr lang="en-US" altLang="zh-CN" sz="2400" b="1" dirty="0">
                <a:ea typeface="宋体" pitchFamily="2" charset="-122"/>
              </a:rPr>
              <a:t>the SEMT </a:t>
            </a:r>
            <a:r>
              <a:rPr lang="en-US" altLang="zh-CN" sz="2400" b="1" dirty="0" smtClean="0">
                <a:ea typeface="宋体" pitchFamily="2" charset="-122"/>
              </a:rPr>
              <a:t>Results</a:t>
            </a:r>
          </a:p>
          <a:p>
            <a:pPr eaLnBrk="1" hangingPunct="1"/>
            <a:r>
              <a:rPr lang="en-US" altLang="zh-CN" sz="2800" b="1" dirty="0" smtClean="0">
                <a:ea typeface="宋体" pitchFamily="2" charset="-122"/>
              </a:rPr>
              <a:t>Conclusions and Future Work </a:t>
            </a:r>
            <a:r>
              <a:rPr lang="en-US" altLang="zh-CN" sz="2800" b="1" dirty="0" smtClean="0">
                <a:solidFill>
                  <a:schemeClr val="tx2"/>
                </a:solidFill>
                <a:ea typeface="宋体" pitchFamily="2" charset="-122"/>
              </a:rPr>
              <a:t>(Presented)</a:t>
            </a:r>
          </a:p>
          <a:p>
            <a:pPr marL="457200" lvl="1" indent="0">
              <a:buNone/>
            </a:pPr>
            <a:endParaRPr lang="en-US" altLang="zh-CN" sz="2400" b="1" dirty="0" smtClean="0">
              <a:ea typeface="宋体" pitchFamily="2" charset="-122"/>
            </a:endParaRPr>
          </a:p>
        </p:txBody>
      </p:sp>
      <p:sp>
        <p:nvSpPr>
          <p:cNvPr id="19459"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Summary of the Thesis</a:t>
            </a:r>
          </a:p>
        </p:txBody>
      </p:sp>
    </p:spTree>
    <p:extLst>
      <p:ext uri="{BB962C8B-B14F-4D97-AF65-F5344CB8AC3E}">
        <p14:creationId xmlns:p14="http://schemas.microsoft.com/office/powerpoint/2010/main" val="11994410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r>
                  <a:rPr lang="en-US" sz="4000" dirty="0" smtClean="0"/>
                  <a:t>Freestream Mach Number: </a:t>
                </a:r>
                <a14:m>
                  <m:oMath xmlns:m="http://schemas.openxmlformats.org/officeDocument/2006/math">
                    <m:sSub>
                      <m:sSubPr>
                        <m:ctrlPr>
                          <a:rPr lang="en-US" sz="4000" i="1" smtClean="0">
                            <a:latin typeface="Cambria Math"/>
                          </a:rPr>
                        </m:ctrlPr>
                      </m:sSubPr>
                      <m:e>
                        <m:r>
                          <a:rPr lang="en-US" sz="4000" b="0" i="1" smtClean="0">
                            <a:latin typeface="Cambria Math"/>
                          </a:rPr>
                          <m:t>𝑀</m:t>
                        </m:r>
                      </m:e>
                      <m:sub>
                        <m:r>
                          <a:rPr lang="en-US" sz="4000" i="1" smtClean="0">
                            <a:latin typeface="Cambria Math"/>
                            <a:ea typeface="Cambria Math"/>
                          </a:rPr>
                          <m:t>∞</m:t>
                        </m:r>
                      </m:sub>
                    </m:sSub>
                    <m:r>
                      <a:rPr lang="en-US" sz="4000" b="0" i="1" smtClean="0">
                        <a:latin typeface="Cambria Math"/>
                      </a:rPr>
                      <m:t>=0.555</m:t>
                    </m:r>
                  </m:oMath>
                </a14:m>
                <a:endParaRPr lang="en-US" sz="40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1">
                <a:blip r:embed="rId3"/>
                <a:stretch>
                  <a:fillRect b="-15584"/>
                </a:stretch>
              </a:blipFill>
            </p:spPr>
            <p:txBody>
              <a:bodyPr/>
              <a:lstStyle/>
              <a:p>
                <a:r>
                  <a:rPr lang="en-US">
                    <a:noFill/>
                  </a:rPr>
                  <a:t> </a:t>
                </a:r>
              </a:p>
            </p:txBody>
          </p:sp>
        </mc:Fallback>
      </mc:AlternateContent>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30629" y="1062038"/>
            <a:ext cx="7380288" cy="4611687"/>
          </a:xfrm>
        </p:spPr>
      </p:pic>
      <p:sp>
        <p:nvSpPr>
          <p:cNvPr id="4" name="Oval 3"/>
          <p:cNvSpPr/>
          <p:nvPr/>
        </p:nvSpPr>
        <p:spPr>
          <a:xfrm>
            <a:off x="2228045" y="2253802"/>
            <a:ext cx="309093" cy="3258355"/>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bwMode="auto">
          <a:xfrm flipH="1" flipV="1">
            <a:off x="2537139" y="3882979"/>
            <a:ext cx="4520484" cy="1217055"/>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8" name="TextBox 7"/>
          <p:cNvSpPr txBox="1"/>
          <p:nvPr/>
        </p:nvSpPr>
        <p:spPr>
          <a:xfrm>
            <a:off x="7057623" y="4173328"/>
            <a:ext cx="1955748" cy="1200329"/>
          </a:xfrm>
          <a:prstGeom prst="rect">
            <a:avLst/>
          </a:prstGeom>
          <a:noFill/>
          <a:ln w="19050">
            <a:solidFill>
              <a:schemeClr val="bg2"/>
            </a:solidFill>
          </a:ln>
        </p:spPr>
        <p:txBody>
          <a:bodyPr wrap="square" rtlCol="0">
            <a:spAutoFit/>
          </a:bodyPr>
          <a:lstStyle/>
          <a:p>
            <a:pPr algn="ctr"/>
            <a:r>
              <a:rPr lang="en-US" dirty="0" smtClean="0"/>
              <a:t>Near-exact time-spectral solution: </a:t>
            </a:r>
          </a:p>
          <a:p>
            <a:pPr algn="ctr"/>
            <a:r>
              <a:rPr lang="en-US" dirty="0" smtClean="0"/>
              <a:t>7 time instances, 276 seconds</a:t>
            </a:r>
          </a:p>
        </p:txBody>
      </p:sp>
    </p:spTree>
    <p:extLst>
      <p:ext uri="{BB962C8B-B14F-4D97-AF65-F5344CB8AC3E}">
        <p14:creationId xmlns:p14="http://schemas.microsoft.com/office/powerpoint/2010/main" val="4097935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r>
                  <a:rPr lang="en-US" sz="4000" dirty="0" smtClean="0"/>
                  <a:t>Freestream Mach Number: </a:t>
                </a:r>
                <a14:m>
                  <m:oMath xmlns:m="http://schemas.openxmlformats.org/officeDocument/2006/math">
                    <m:sSub>
                      <m:sSubPr>
                        <m:ctrlPr>
                          <a:rPr lang="en-US" sz="4000" i="1" smtClean="0">
                            <a:latin typeface="Cambria Math"/>
                          </a:rPr>
                        </m:ctrlPr>
                      </m:sSubPr>
                      <m:e>
                        <m:r>
                          <a:rPr lang="en-US" sz="4000" b="0" i="1" smtClean="0">
                            <a:latin typeface="Cambria Math"/>
                          </a:rPr>
                          <m:t>𝑀</m:t>
                        </m:r>
                      </m:e>
                      <m:sub>
                        <m:r>
                          <a:rPr lang="en-US" sz="4000" i="1" smtClean="0">
                            <a:latin typeface="Cambria Math"/>
                            <a:ea typeface="Cambria Math"/>
                          </a:rPr>
                          <m:t>∞</m:t>
                        </m:r>
                      </m:sub>
                    </m:sSub>
                    <m:r>
                      <a:rPr lang="en-US" sz="4000" b="0" i="1" smtClean="0">
                        <a:latin typeface="Cambria Math"/>
                      </a:rPr>
                      <m:t>=0.705</m:t>
                    </m:r>
                  </m:oMath>
                </a14:m>
                <a:endParaRPr lang="en-US" sz="40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1">
                <a:blip r:embed="rId3"/>
                <a:stretch>
                  <a:fillRect b="-15584"/>
                </a:stretch>
              </a:blipFill>
            </p:spPr>
            <p:txBody>
              <a:bodyPr/>
              <a:lstStyle/>
              <a:p>
                <a:r>
                  <a:rPr lang="en-US">
                    <a:noFill/>
                  </a:rPr>
                  <a:t> </a:t>
                </a:r>
              </a:p>
            </p:txBody>
          </p:sp>
        </mc:Fallback>
      </mc:AlternateContent>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30629" y="1062709"/>
            <a:ext cx="7380288" cy="4611687"/>
          </a:xfrm>
        </p:spPr>
      </p:pic>
      <p:sp>
        <p:nvSpPr>
          <p:cNvPr id="4" name="Oval 3"/>
          <p:cNvSpPr/>
          <p:nvPr/>
        </p:nvSpPr>
        <p:spPr>
          <a:xfrm>
            <a:off x="4893972" y="2115302"/>
            <a:ext cx="309093" cy="3559094"/>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bwMode="auto">
          <a:xfrm flipH="1" flipV="1">
            <a:off x="5203065" y="4491506"/>
            <a:ext cx="1854558" cy="608529"/>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7" name="TextBox 6"/>
          <p:cNvSpPr txBox="1"/>
          <p:nvPr/>
        </p:nvSpPr>
        <p:spPr>
          <a:xfrm>
            <a:off x="7057623" y="4173328"/>
            <a:ext cx="1955748" cy="1200329"/>
          </a:xfrm>
          <a:prstGeom prst="rect">
            <a:avLst/>
          </a:prstGeom>
          <a:noFill/>
          <a:ln w="19050">
            <a:solidFill>
              <a:schemeClr val="bg2"/>
            </a:solidFill>
          </a:ln>
        </p:spPr>
        <p:txBody>
          <a:bodyPr wrap="square" rtlCol="0">
            <a:spAutoFit/>
          </a:bodyPr>
          <a:lstStyle/>
          <a:p>
            <a:pPr algn="ctr"/>
            <a:r>
              <a:rPr lang="en-US" dirty="0" smtClean="0"/>
              <a:t>Near-exact time-spectral solution: </a:t>
            </a:r>
          </a:p>
          <a:p>
            <a:pPr algn="ctr"/>
            <a:r>
              <a:rPr lang="en-US" dirty="0" smtClean="0"/>
              <a:t>47 time instances, 2,263 seconds</a:t>
            </a:r>
          </a:p>
        </p:txBody>
      </p:sp>
    </p:spTree>
    <p:extLst>
      <p:ext uri="{BB962C8B-B14F-4D97-AF65-F5344CB8AC3E}">
        <p14:creationId xmlns:p14="http://schemas.microsoft.com/office/powerpoint/2010/main" val="28559147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r>
                  <a:rPr lang="en-US" sz="4000" dirty="0" smtClean="0"/>
                  <a:t>Freestream Mach Number: </a:t>
                </a:r>
                <a14:m>
                  <m:oMath xmlns:m="http://schemas.openxmlformats.org/officeDocument/2006/math">
                    <m:sSub>
                      <m:sSubPr>
                        <m:ctrlPr>
                          <a:rPr lang="en-US" sz="4000" i="1" smtClean="0">
                            <a:latin typeface="Cambria Math"/>
                          </a:rPr>
                        </m:ctrlPr>
                      </m:sSubPr>
                      <m:e>
                        <m:r>
                          <a:rPr lang="en-US" sz="4000" b="0" i="1" smtClean="0">
                            <a:latin typeface="Cambria Math"/>
                          </a:rPr>
                          <m:t>𝑀</m:t>
                        </m:r>
                      </m:e>
                      <m:sub>
                        <m:r>
                          <a:rPr lang="en-US" sz="4000" i="1" smtClean="0">
                            <a:latin typeface="Cambria Math"/>
                            <a:ea typeface="Cambria Math"/>
                          </a:rPr>
                          <m:t>∞</m:t>
                        </m:r>
                      </m:sub>
                    </m:sSub>
                    <m:r>
                      <a:rPr lang="en-US" sz="4000" b="0" i="1" smtClean="0">
                        <a:latin typeface="Cambria Math"/>
                      </a:rPr>
                      <m:t>=0.805</m:t>
                    </m:r>
                  </m:oMath>
                </a14:m>
                <a:endParaRPr lang="en-US" sz="40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1">
                <a:blip r:embed="rId3"/>
                <a:stretch>
                  <a:fillRect b="-15584"/>
                </a:stretch>
              </a:blipFill>
            </p:spPr>
            <p:txBody>
              <a:bodyPr/>
              <a:lstStyle/>
              <a:p>
                <a:r>
                  <a:rPr lang="en-US">
                    <a:noFill/>
                  </a:rPr>
                  <a:t> </a:t>
                </a:r>
              </a:p>
            </p:txBody>
          </p:sp>
        </mc:Fallback>
      </mc:AlternateContent>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30629" y="1062709"/>
            <a:ext cx="7380288" cy="4611687"/>
          </a:xfrm>
        </p:spPr>
      </p:pic>
      <p:sp>
        <p:nvSpPr>
          <p:cNvPr id="4" name="Oval 3"/>
          <p:cNvSpPr/>
          <p:nvPr/>
        </p:nvSpPr>
        <p:spPr>
          <a:xfrm>
            <a:off x="5203065" y="2743200"/>
            <a:ext cx="309093" cy="2931196"/>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bwMode="auto">
          <a:xfrm flipH="1" flipV="1">
            <a:off x="5512158" y="4636394"/>
            <a:ext cx="1532587" cy="444319"/>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7" name="TextBox 6"/>
          <p:cNvSpPr txBox="1"/>
          <p:nvPr/>
        </p:nvSpPr>
        <p:spPr>
          <a:xfrm>
            <a:off x="7057623" y="4173327"/>
            <a:ext cx="1955748" cy="1200329"/>
          </a:xfrm>
          <a:prstGeom prst="rect">
            <a:avLst/>
          </a:prstGeom>
          <a:noFill/>
          <a:ln w="19050">
            <a:solidFill>
              <a:schemeClr val="bg2"/>
            </a:solidFill>
          </a:ln>
        </p:spPr>
        <p:txBody>
          <a:bodyPr wrap="square" rtlCol="0">
            <a:spAutoFit/>
          </a:bodyPr>
          <a:lstStyle/>
          <a:p>
            <a:pPr algn="ctr"/>
            <a:r>
              <a:rPr lang="en-US" dirty="0" smtClean="0"/>
              <a:t>Near-exact time-spectral solution: </a:t>
            </a:r>
          </a:p>
          <a:p>
            <a:pPr algn="ctr"/>
            <a:r>
              <a:rPr lang="en-US" dirty="0" smtClean="0"/>
              <a:t>47 time instances, 4,349 seconds</a:t>
            </a:r>
          </a:p>
        </p:txBody>
      </p:sp>
    </p:spTree>
    <p:extLst>
      <p:ext uri="{BB962C8B-B14F-4D97-AF65-F5344CB8AC3E}">
        <p14:creationId xmlns:p14="http://schemas.microsoft.com/office/powerpoint/2010/main" val="36446214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080654"/>
            <a:ext cx="8229600" cy="4797631"/>
          </a:xfrm>
        </p:spPr>
      </p:pic>
      <p:sp>
        <p:nvSpPr>
          <p:cNvPr id="3" name="Title 2"/>
          <p:cNvSpPr>
            <a:spLocks noGrp="1"/>
          </p:cNvSpPr>
          <p:nvPr>
            <p:ph type="title"/>
          </p:nvPr>
        </p:nvSpPr>
        <p:spPr/>
        <p:txBody>
          <a:bodyPr/>
          <a:lstStyle/>
          <a:p>
            <a:r>
              <a:rPr lang="en-US" sz="3000" dirty="0" smtClean="0"/>
              <a:t>Efficiency Variation with </a:t>
            </a:r>
            <a:r>
              <a:rPr lang="en-US" sz="3000" dirty="0" err="1" smtClean="0"/>
              <a:t>Freestream</a:t>
            </a:r>
            <a:r>
              <a:rPr lang="en-US" sz="3000" dirty="0" smtClean="0"/>
              <a:t> Mach Number</a:t>
            </a:r>
            <a:endParaRPr lang="en-US" sz="3000" dirty="0"/>
          </a:p>
        </p:txBody>
      </p:sp>
      <p:sp>
        <p:nvSpPr>
          <p:cNvPr id="4" name="Oval 3"/>
          <p:cNvSpPr>
            <a:spLocks noChangeAspect="1"/>
          </p:cNvSpPr>
          <p:nvPr/>
        </p:nvSpPr>
        <p:spPr>
          <a:xfrm>
            <a:off x="1422915" y="5129655"/>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5488184" y="4549582"/>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6827399" y="3547995"/>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8190426" y="3936037"/>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626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r>
                  <a:rPr lang="en-US" sz="4000" dirty="0"/>
                  <a:t>Reduced Frequency: </a:t>
                </a:r>
                <a14:m>
                  <m:oMath xmlns:m="http://schemas.openxmlformats.org/officeDocument/2006/math">
                    <m:sSub>
                      <m:sSubPr>
                        <m:ctrlPr>
                          <a:rPr lang="en-US" sz="4000" i="1">
                            <a:latin typeface="Cambria Math"/>
                          </a:rPr>
                        </m:ctrlPr>
                      </m:sSubPr>
                      <m:e>
                        <m:r>
                          <a:rPr lang="en-US" sz="4000" i="1">
                            <a:latin typeface="Cambria Math"/>
                          </a:rPr>
                          <m:t>𝑘</m:t>
                        </m:r>
                      </m:e>
                      <m:sub>
                        <m:r>
                          <a:rPr lang="en-US" sz="4000" i="1">
                            <a:latin typeface="Cambria Math"/>
                          </a:rPr>
                          <m:t>𝑐</m:t>
                        </m:r>
                      </m:sub>
                    </m:sSub>
                    <m:r>
                      <a:rPr lang="en-US" sz="4000" i="1">
                        <a:latin typeface="Cambria Math"/>
                      </a:rPr>
                      <m:t>=0.</m:t>
                    </m:r>
                  </m:oMath>
                </a14:m>
                <a:r>
                  <a:rPr lang="en-US" sz="4000" dirty="0" smtClean="0"/>
                  <a:t>0407</a:t>
                </a:r>
                <a:endParaRPr lang="en-US" sz="40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1">
                <a:blip r:embed="rId3"/>
                <a:stretch>
                  <a:fillRect b="-15584"/>
                </a:stretch>
              </a:blipFill>
            </p:spPr>
            <p:txBody>
              <a:bodyPr/>
              <a:lstStyle/>
              <a:p>
                <a:r>
                  <a:rPr lang="en-US">
                    <a:noFill/>
                  </a:rPr>
                  <a:t> </a:t>
                </a:r>
              </a:p>
            </p:txBody>
          </p:sp>
        </mc:Fallback>
      </mc:AlternateContent>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30629" y="1062038"/>
            <a:ext cx="7380288" cy="4611687"/>
          </a:xfrm>
        </p:spPr>
      </p:pic>
      <p:sp>
        <p:nvSpPr>
          <p:cNvPr id="4" name="Oval 3"/>
          <p:cNvSpPr/>
          <p:nvPr/>
        </p:nvSpPr>
        <p:spPr>
          <a:xfrm>
            <a:off x="5640947" y="2756079"/>
            <a:ext cx="309093" cy="2918316"/>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bwMode="auto">
          <a:xfrm flipH="1" flipV="1">
            <a:off x="5950040" y="4662152"/>
            <a:ext cx="1107583" cy="437883"/>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7" name="TextBox 6"/>
          <p:cNvSpPr txBox="1"/>
          <p:nvPr/>
        </p:nvSpPr>
        <p:spPr>
          <a:xfrm>
            <a:off x="7057623" y="4173328"/>
            <a:ext cx="1955748" cy="1200329"/>
          </a:xfrm>
          <a:prstGeom prst="rect">
            <a:avLst/>
          </a:prstGeom>
          <a:noFill/>
          <a:ln w="19050">
            <a:solidFill>
              <a:schemeClr val="bg2"/>
            </a:solidFill>
          </a:ln>
        </p:spPr>
        <p:txBody>
          <a:bodyPr wrap="square" rtlCol="0">
            <a:spAutoFit/>
          </a:bodyPr>
          <a:lstStyle/>
          <a:p>
            <a:pPr algn="ctr"/>
            <a:r>
              <a:rPr lang="en-US" dirty="0" smtClean="0"/>
              <a:t>Near-exact time-spectral solution: </a:t>
            </a:r>
          </a:p>
          <a:p>
            <a:pPr algn="ctr"/>
            <a:r>
              <a:rPr lang="en-US" dirty="0" smtClean="0"/>
              <a:t>79 time instances, 4,598 seconds</a:t>
            </a:r>
          </a:p>
        </p:txBody>
      </p:sp>
    </p:spTree>
    <p:extLst>
      <p:ext uri="{BB962C8B-B14F-4D97-AF65-F5344CB8AC3E}">
        <p14:creationId xmlns:p14="http://schemas.microsoft.com/office/powerpoint/2010/main" val="1823423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normAutofit/>
              </a:bodyPr>
              <a:lstStyle/>
              <a:p>
                <a:r>
                  <a:rPr lang="en-US" sz="4000" dirty="0" smtClean="0"/>
                  <a:t>Reduced Frequency: </a:t>
                </a:r>
                <a14:m>
                  <m:oMath xmlns:m="http://schemas.openxmlformats.org/officeDocument/2006/math">
                    <m:sSub>
                      <m:sSubPr>
                        <m:ctrlPr>
                          <a:rPr lang="en-US" sz="4000" i="1" smtClean="0">
                            <a:latin typeface="Cambria Math"/>
                          </a:rPr>
                        </m:ctrlPr>
                      </m:sSubPr>
                      <m:e>
                        <m:r>
                          <a:rPr lang="en-US" sz="4000" b="0" i="1" smtClean="0">
                            <a:latin typeface="Cambria Math"/>
                          </a:rPr>
                          <m:t>𝑘</m:t>
                        </m:r>
                      </m:e>
                      <m:sub>
                        <m:r>
                          <a:rPr lang="en-US" sz="4000" b="0" i="1" smtClean="0">
                            <a:latin typeface="Cambria Math"/>
                          </a:rPr>
                          <m:t>𝑐</m:t>
                        </m:r>
                      </m:sub>
                    </m:sSub>
                    <m:r>
                      <a:rPr lang="en-US" sz="4000" b="0" i="1" smtClean="0">
                        <a:latin typeface="Cambria Math"/>
                      </a:rPr>
                      <m:t>=0.1628</m:t>
                    </m:r>
                  </m:oMath>
                </a14:m>
                <a:endParaRPr lang="en-US" sz="4000"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rotWithShape="1">
                <a:blip r:embed="rId3"/>
                <a:stretch>
                  <a:fillRect b="-15584"/>
                </a:stretch>
              </a:blipFill>
            </p:spPr>
            <p:txBody>
              <a:bodyPr/>
              <a:lstStyle/>
              <a:p>
                <a:r>
                  <a:rPr lang="en-US">
                    <a:noFill/>
                  </a:rPr>
                  <a:t> </a:t>
                </a:r>
              </a:p>
            </p:txBody>
          </p:sp>
        </mc:Fallback>
      </mc:AlternateContent>
      <p:pic>
        <p:nvPicPr>
          <p:cNvPr id="5" name="Content Placeholder 4"/>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130629" y="1062038"/>
            <a:ext cx="7380288" cy="4611687"/>
          </a:xfrm>
        </p:spPr>
      </p:pic>
      <p:sp>
        <p:nvSpPr>
          <p:cNvPr id="6" name="TextBox 5"/>
          <p:cNvSpPr txBox="1"/>
          <p:nvPr/>
        </p:nvSpPr>
        <p:spPr>
          <a:xfrm>
            <a:off x="7340958" y="2383165"/>
            <a:ext cx="1672413" cy="2585323"/>
          </a:xfrm>
          <a:prstGeom prst="rect">
            <a:avLst/>
          </a:prstGeom>
          <a:noFill/>
          <a:ln w="19050">
            <a:solidFill>
              <a:schemeClr val="bg2"/>
            </a:solidFill>
          </a:ln>
        </p:spPr>
        <p:txBody>
          <a:bodyPr wrap="square" rtlCol="0">
            <a:spAutoFit/>
          </a:bodyPr>
          <a:lstStyle/>
          <a:p>
            <a:pPr algn="ctr"/>
            <a:r>
              <a:rPr lang="en-US" dirty="0" smtClean="0"/>
              <a:t>Near-exact time-spectral solution requires more than 95 time instances and would take over 6 hours to converge</a:t>
            </a:r>
          </a:p>
        </p:txBody>
      </p:sp>
    </p:spTree>
    <p:extLst>
      <p:ext uri="{BB962C8B-B14F-4D97-AF65-F5344CB8AC3E}">
        <p14:creationId xmlns:p14="http://schemas.microsoft.com/office/powerpoint/2010/main" val="37676967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1520" y="1068780"/>
            <a:ext cx="7393259" cy="4622654"/>
          </a:xfrm>
        </p:spPr>
      </p:pic>
      <p:sp>
        <p:nvSpPr>
          <p:cNvPr id="3" name="Title 2"/>
          <p:cNvSpPr>
            <a:spLocks noGrp="1"/>
          </p:cNvSpPr>
          <p:nvPr>
            <p:ph type="title"/>
          </p:nvPr>
        </p:nvSpPr>
        <p:spPr>
          <a:xfrm>
            <a:off x="130629" y="130630"/>
            <a:ext cx="8882742" cy="938149"/>
          </a:xfrm>
        </p:spPr>
        <p:txBody>
          <a:bodyPr/>
          <a:lstStyle/>
          <a:p>
            <a:r>
              <a:rPr lang="en-US" sz="3400" dirty="0" smtClean="0"/>
              <a:t>Efficiency Variation with Reduced Frequency</a:t>
            </a:r>
            <a:endParaRPr lang="en-US" sz="3400" dirty="0"/>
          </a:p>
        </p:txBody>
      </p:sp>
      <p:sp>
        <p:nvSpPr>
          <p:cNvPr id="6" name="Oval 5"/>
          <p:cNvSpPr>
            <a:spLocks noChangeAspect="1"/>
          </p:cNvSpPr>
          <p:nvPr/>
        </p:nvSpPr>
        <p:spPr>
          <a:xfrm>
            <a:off x="3218377" y="4160962"/>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4804289" y="3978082"/>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a:off x="6375914" y="977340"/>
            <a:ext cx="182880" cy="182880"/>
          </a:xfrm>
          <a:prstGeom prst="ellipse">
            <a:avLst/>
          </a:prstGeom>
          <a:noFill/>
          <a:ln w="1905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334124" y="930279"/>
            <a:ext cx="224669" cy="276999"/>
          </a:xfrm>
          <a:prstGeom prst="rect">
            <a:avLst/>
          </a:prstGeom>
          <a:noFill/>
        </p:spPr>
        <p:txBody>
          <a:bodyPr wrap="square" rtlCol="0">
            <a:spAutoFit/>
          </a:bodyPr>
          <a:lstStyle/>
          <a:p>
            <a:r>
              <a:rPr lang="en-US" sz="1200" dirty="0" smtClean="0">
                <a:solidFill>
                  <a:schemeClr val="bg2"/>
                </a:solidFill>
              </a:rPr>
              <a:t>?</a:t>
            </a:r>
            <a:endParaRPr lang="en-US" sz="1200" dirty="0">
              <a:solidFill>
                <a:schemeClr val="bg2"/>
              </a:solidFill>
            </a:endParaRPr>
          </a:p>
        </p:txBody>
      </p:sp>
    </p:spTree>
    <p:extLst>
      <p:ext uri="{BB962C8B-B14F-4D97-AF65-F5344CB8AC3E}">
        <p14:creationId xmlns:p14="http://schemas.microsoft.com/office/powerpoint/2010/main" val="22211402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8" y="1068780"/>
            <a:ext cx="7380923" cy="4622654"/>
          </a:xfrm>
        </p:spPr>
      </p:pic>
      <p:sp>
        <p:nvSpPr>
          <p:cNvPr id="3" name="Title 2"/>
          <p:cNvSpPr>
            <a:spLocks noGrp="1"/>
          </p:cNvSpPr>
          <p:nvPr>
            <p:ph type="title"/>
          </p:nvPr>
        </p:nvSpPr>
        <p:spPr>
          <a:xfrm>
            <a:off x="130629" y="130630"/>
            <a:ext cx="8882742" cy="938149"/>
          </a:xfrm>
        </p:spPr>
        <p:txBody>
          <a:bodyPr>
            <a:normAutofit fontScale="90000"/>
          </a:bodyPr>
          <a:lstStyle/>
          <a:p>
            <a:r>
              <a:rPr lang="en-US" sz="3400" dirty="0" smtClean="0"/>
              <a:t>BDF2 Error and Efficiency Variation </a:t>
            </a:r>
            <a:br>
              <a:rPr lang="en-US" sz="3400" dirty="0" smtClean="0"/>
            </a:br>
            <a:r>
              <a:rPr lang="en-US" sz="3400" dirty="0" smtClean="0"/>
              <a:t>with Convergence Tolerance </a:t>
            </a:r>
            <a:endParaRPr lang="en-US" sz="3400" dirty="0"/>
          </a:p>
        </p:txBody>
      </p:sp>
      <p:sp>
        <p:nvSpPr>
          <p:cNvPr id="2" name="TextBox 1"/>
          <p:cNvSpPr txBox="1"/>
          <p:nvPr/>
        </p:nvSpPr>
        <p:spPr>
          <a:xfrm>
            <a:off x="1440872" y="2138525"/>
            <a:ext cx="706582" cy="369332"/>
          </a:xfrm>
          <a:prstGeom prst="rect">
            <a:avLst/>
          </a:prstGeom>
          <a:noFill/>
        </p:spPr>
        <p:txBody>
          <a:bodyPr wrap="square" rtlCol="0">
            <a:spAutoFit/>
          </a:bodyPr>
          <a:lstStyle/>
          <a:p>
            <a:r>
              <a:rPr lang="en-US" dirty="0" smtClean="0"/>
              <a:t>9,680</a:t>
            </a:r>
            <a:endParaRPr lang="en-US" dirty="0"/>
          </a:p>
        </p:txBody>
      </p:sp>
      <p:sp>
        <p:nvSpPr>
          <p:cNvPr id="6" name="TextBox 5"/>
          <p:cNvSpPr txBox="1"/>
          <p:nvPr/>
        </p:nvSpPr>
        <p:spPr>
          <a:xfrm>
            <a:off x="3588327" y="3611480"/>
            <a:ext cx="706582" cy="369332"/>
          </a:xfrm>
          <a:prstGeom prst="rect">
            <a:avLst/>
          </a:prstGeom>
          <a:noFill/>
        </p:spPr>
        <p:txBody>
          <a:bodyPr wrap="square" rtlCol="0">
            <a:spAutoFit/>
          </a:bodyPr>
          <a:lstStyle/>
          <a:p>
            <a:r>
              <a:rPr lang="en-US" dirty="0" smtClean="0"/>
              <a:t>4,980</a:t>
            </a:r>
            <a:endParaRPr lang="en-US" dirty="0"/>
          </a:p>
        </p:txBody>
      </p:sp>
    </p:spTree>
    <p:extLst>
      <p:ext uri="{BB962C8B-B14F-4D97-AF65-F5344CB8AC3E}">
        <p14:creationId xmlns:p14="http://schemas.microsoft.com/office/powerpoint/2010/main" val="35036569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8" y="1068780"/>
            <a:ext cx="7380923" cy="4622653"/>
          </a:xfrm>
        </p:spPr>
      </p:pic>
      <p:sp>
        <p:nvSpPr>
          <p:cNvPr id="3" name="Title 2"/>
          <p:cNvSpPr>
            <a:spLocks noGrp="1"/>
          </p:cNvSpPr>
          <p:nvPr>
            <p:ph type="title"/>
          </p:nvPr>
        </p:nvSpPr>
        <p:spPr>
          <a:xfrm>
            <a:off x="130629" y="130630"/>
            <a:ext cx="8882742" cy="938149"/>
          </a:xfrm>
        </p:spPr>
        <p:txBody>
          <a:bodyPr>
            <a:normAutofit fontScale="90000"/>
          </a:bodyPr>
          <a:lstStyle/>
          <a:p>
            <a:r>
              <a:rPr lang="en-US" sz="3400" dirty="0" smtClean="0"/>
              <a:t>TS Error and Efficiency Variation </a:t>
            </a:r>
            <a:br>
              <a:rPr lang="en-US" sz="3400" dirty="0" smtClean="0"/>
            </a:br>
            <a:r>
              <a:rPr lang="en-US" sz="3400" dirty="0" smtClean="0"/>
              <a:t>with Convergence Tolerance </a:t>
            </a:r>
            <a:endParaRPr lang="en-US" sz="3400" dirty="0"/>
          </a:p>
        </p:txBody>
      </p:sp>
      <p:sp>
        <p:nvSpPr>
          <p:cNvPr id="2" name="TextBox 1"/>
          <p:cNvSpPr txBox="1"/>
          <p:nvPr/>
        </p:nvSpPr>
        <p:spPr>
          <a:xfrm>
            <a:off x="7249884" y="4687780"/>
            <a:ext cx="783771" cy="369332"/>
          </a:xfrm>
          <a:prstGeom prst="rect">
            <a:avLst/>
          </a:prstGeom>
          <a:noFill/>
        </p:spPr>
        <p:txBody>
          <a:bodyPr wrap="square" rtlCol="0">
            <a:spAutoFit/>
          </a:bodyPr>
          <a:lstStyle/>
          <a:p>
            <a:r>
              <a:rPr lang="en-US" dirty="0" smtClean="0"/>
              <a:t>1,696</a:t>
            </a:r>
            <a:endParaRPr lang="en-US" dirty="0"/>
          </a:p>
        </p:txBody>
      </p:sp>
      <p:sp>
        <p:nvSpPr>
          <p:cNvPr id="6" name="TextBox 5"/>
          <p:cNvSpPr txBox="1"/>
          <p:nvPr/>
        </p:nvSpPr>
        <p:spPr>
          <a:xfrm>
            <a:off x="7267303" y="3985544"/>
            <a:ext cx="766352" cy="369332"/>
          </a:xfrm>
          <a:prstGeom prst="rect">
            <a:avLst/>
          </a:prstGeom>
          <a:noFill/>
        </p:spPr>
        <p:txBody>
          <a:bodyPr wrap="square" rtlCol="0">
            <a:spAutoFit/>
          </a:bodyPr>
          <a:lstStyle/>
          <a:p>
            <a:r>
              <a:rPr lang="en-US" dirty="0" smtClean="0"/>
              <a:t>6,678</a:t>
            </a:r>
            <a:endParaRPr lang="en-US" dirty="0"/>
          </a:p>
        </p:txBody>
      </p:sp>
      <p:sp>
        <p:nvSpPr>
          <p:cNvPr id="7" name="TextBox 6"/>
          <p:cNvSpPr txBox="1"/>
          <p:nvPr/>
        </p:nvSpPr>
        <p:spPr>
          <a:xfrm>
            <a:off x="831669" y="4274123"/>
            <a:ext cx="766352" cy="369332"/>
          </a:xfrm>
          <a:prstGeom prst="rect">
            <a:avLst/>
          </a:prstGeom>
          <a:noFill/>
        </p:spPr>
        <p:txBody>
          <a:bodyPr wrap="square" rtlCol="0">
            <a:spAutoFit/>
          </a:bodyPr>
          <a:lstStyle/>
          <a:p>
            <a:r>
              <a:rPr lang="en-US" dirty="0" smtClean="0"/>
              <a:t>5,665</a:t>
            </a:r>
            <a:endParaRPr lang="en-US" dirty="0"/>
          </a:p>
        </p:txBody>
      </p:sp>
      <p:sp>
        <p:nvSpPr>
          <p:cNvPr id="8" name="TextBox 7"/>
          <p:cNvSpPr txBox="1"/>
          <p:nvPr/>
        </p:nvSpPr>
        <p:spPr>
          <a:xfrm>
            <a:off x="581891" y="1392378"/>
            <a:ext cx="900939" cy="369332"/>
          </a:xfrm>
          <a:prstGeom prst="rect">
            <a:avLst/>
          </a:prstGeom>
          <a:noFill/>
        </p:spPr>
        <p:txBody>
          <a:bodyPr wrap="square" rtlCol="0">
            <a:spAutoFit/>
          </a:bodyPr>
          <a:lstStyle/>
          <a:p>
            <a:r>
              <a:rPr lang="en-US" dirty="0" smtClean="0"/>
              <a:t>22,306</a:t>
            </a:r>
            <a:endParaRPr lang="en-US" dirty="0"/>
          </a:p>
        </p:txBody>
      </p:sp>
    </p:spTree>
    <p:extLst>
      <p:ext uri="{BB962C8B-B14F-4D97-AF65-F5344CB8AC3E}">
        <p14:creationId xmlns:p14="http://schemas.microsoft.com/office/powerpoint/2010/main" val="7513703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92500" lnSpcReduction="10000"/>
          </a:bodyPr>
          <a:lstStyle/>
          <a:p>
            <a:pPr eaLnBrk="1" hangingPunct="1">
              <a:lnSpc>
                <a:spcPct val="90000"/>
              </a:lnSpc>
            </a:pPr>
            <a:r>
              <a:rPr lang="en-US" sz="2800" dirty="0" smtClean="0"/>
              <a:t>Preconditioned, flexible GMRES with aeroelastic coupling included at all solution levels allows for the efficient and robust solution of time-spectral aeroelastic problems</a:t>
            </a:r>
          </a:p>
          <a:p>
            <a:pPr eaLnBrk="1" hangingPunct="1">
              <a:lnSpc>
                <a:spcPct val="90000"/>
              </a:lnSpc>
            </a:pPr>
            <a:endParaRPr lang="en-US" sz="800" dirty="0" smtClean="0"/>
          </a:p>
          <a:p>
            <a:pPr eaLnBrk="1" hangingPunct="1">
              <a:lnSpc>
                <a:spcPct val="90000"/>
              </a:lnSpc>
            </a:pPr>
            <a:r>
              <a:rPr lang="en-US" sz="2800" dirty="0" smtClean="0"/>
              <a:t>Exponential error convergence is observed for many of the time-spectral cases </a:t>
            </a:r>
          </a:p>
          <a:p>
            <a:pPr eaLnBrk="1" hangingPunct="1">
              <a:lnSpc>
                <a:spcPct val="90000"/>
              </a:lnSpc>
            </a:pPr>
            <a:endParaRPr lang="en-US" sz="800" dirty="0" smtClean="0"/>
          </a:p>
          <a:p>
            <a:pPr eaLnBrk="1" hangingPunct="1">
              <a:lnSpc>
                <a:spcPct val="90000"/>
              </a:lnSpc>
            </a:pPr>
            <a:r>
              <a:rPr lang="en-US" sz="2800" dirty="0" smtClean="0"/>
              <a:t>The GMRES-DC solver developed is more than an order of magnitude more efficient than the simplest aeroelastic, time-spectral solver that was attempted near the inception of this work</a:t>
            </a:r>
          </a:p>
          <a:p>
            <a:pPr eaLnBrk="1" hangingPunct="1">
              <a:lnSpc>
                <a:spcPct val="90000"/>
              </a:lnSpc>
            </a:pPr>
            <a:endParaRPr lang="en-US" sz="800" dirty="0"/>
          </a:p>
          <a:p>
            <a:pPr eaLnBrk="1" hangingPunct="1">
              <a:lnSpc>
                <a:spcPct val="90000"/>
              </a:lnSpc>
            </a:pPr>
            <a:r>
              <a:rPr lang="en-US" sz="2800" dirty="0" smtClean="0"/>
              <a:t>The time-spectral convergence tolerance can be relaxed to a great degree and the accuracy of the solution still retained</a:t>
            </a:r>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TS Concluding Remarks</a:t>
            </a:r>
          </a:p>
        </p:txBody>
      </p:sp>
    </p:spTree>
    <p:extLst>
      <p:ext uri="{BB962C8B-B14F-4D97-AF65-F5344CB8AC3E}">
        <p14:creationId xmlns:p14="http://schemas.microsoft.com/office/powerpoint/2010/main" val="2117354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rmAutofit/>
          </a:bodyPr>
          <a:lstStyle/>
          <a:p>
            <a:pPr eaLnBrk="1" hangingPunct="1"/>
            <a:r>
              <a:rPr lang="en-US" altLang="zh-CN" sz="2700" dirty="0" smtClean="0">
                <a:ea typeface="宋体" pitchFamily="2" charset="-122"/>
              </a:rPr>
              <a:t>For time-</a:t>
            </a:r>
            <a:r>
              <a:rPr lang="en-US" altLang="zh-CN" sz="2700" dirty="0">
                <a:ea typeface="宋体" pitchFamily="2" charset="-122"/>
              </a:rPr>
              <a:t>a</a:t>
            </a:r>
            <a:r>
              <a:rPr lang="en-US" altLang="zh-CN" sz="2700" dirty="0" smtClean="0">
                <a:ea typeface="宋体" pitchFamily="2" charset="-122"/>
              </a:rPr>
              <a:t>ccurate CFD solutions, the most commonly used time-implicit strategies must be solved sequentially, with each subsequent time step following the previous time step</a:t>
            </a:r>
            <a:endParaRPr lang="en-US" altLang="zh-CN" sz="2700" dirty="0">
              <a:ea typeface="宋体" pitchFamily="2" charset="-122"/>
            </a:endParaRPr>
          </a:p>
          <a:p>
            <a:pPr eaLnBrk="1" hangingPunct="1"/>
            <a:r>
              <a:rPr lang="en-US" altLang="zh-CN" sz="2700" dirty="0" smtClean="0">
                <a:ea typeface="宋体" pitchFamily="2" charset="-122"/>
              </a:rPr>
              <a:t>In other words, an effect always follows its cause</a:t>
            </a:r>
          </a:p>
          <a:p>
            <a:pPr eaLnBrk="1" hangingPunct="1"/>
            <a:r>
              <a:rPr lang="en-US" altLang="zh-CN" sz="2700" dirty="0" smtClean="0">
                <a:ea typeface="宋体" pitchFamily="2" charset="-122"/>
              </a:rPr>
              <a:t>This is analogous to walking any path, always putting one foot in front of the other</a:t>
            </a:r>
          </a:p>
        </p:txBody>
      </p:sp>
      <p:sp>
        <p:nvSpPr>
          <p:cNvPr id="48131"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TS Introduction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949" y="4506686"/>
            <a:ext cx="8629422" cy="1481656"/>
          </a:xfrm>
          <a:prstGeom prst="rect">
            <a:avLst/>
          </a:prstGeom>
        </p:spPr>
      </p:pic>
    </p:spTree>
    <p:extLst>
      <p:ext uri="{BB962C8B-B14F-4D97-AF65-F5344CB8AC3E}">
        <p14:creationId xmlns:p14="http://schemas.microsoft.com/office/powerpoint/2010/main" val="28243184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5400" dirty="0" smtClean="0"/>
              <a:t>SEMT Results: Test Case 1</a:t>
            </a:r>
            <a:endParaRPr lang="en-US" sz="5400" dirty="0"/>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92500" lnSpcReduction="20000"/>
              </a:bodyPr>
              <a:lstStyle/>
              <a:p>
                <a:r>
                  <a:rPr lang="en-US" sz="2400" dirty="0" smtClean="0"/>
                  <a:t>NACA-0012 Airfoil</a:t>
                </a:r>
              </a:p>
              <a:p>
                <a:r>
                  <a:rPr lang="en-US" sz="2400" dirty="0" smtClean="0"/>
                  <a:t>8747 triangular elements</a:t>
                </a:r>
              </a:p>
              <a:p>
                <a:r>
                  <a:rPr lang="en-US" sz="2400" dirty="0" err="1" smtClean="0"/>
                  <a:t>Freestream</a:t>
                </a:r>
                <a:r>
                  <a:rPr lang="en-US" sz="2400" dirty="0" smtClean="0"/>
                  <a:t> Mach: </a:t>
                </a:r>
                <a14:m>
                  <m:oMath xmlns:m="http://schemas.openxmlformats.org/officeDocument/2006/math">
                    <m:sSub>
                      <m:sSubPr>
                        <m:ctrlPr>
                          <a:rPr lang="en-US" sz="2400" i="1" smtClean="0">
                            <a:latin typeface="Cambria Math"/>
                          </a:rPr>
                        </m:ctrlPr>
                      </m:sSubPr>
                      <m:e>
                        <m:r>
                          <a:rPr lang="en-US" sz="2400" b="0" i="1" smtClean="0">
                            <a:latin typeface="Cambria Math"/>
                          </a:rPr>
                          <m:t>𝑀</m:t>
                        </m:r>
                      </m:e>
                      <m:sub>
                        <m:r>
                          <a:rPr lang="en-US" sz="2400" i="1" smtClean="0">
                            <a:latin typeface="Cambria Math"/>
                            <a:ea typeface="Cambria Math"/>
                          </a:rPr>
                          <m:t>∞</m:t>
                        </m:r>
                      </m:sub>
                    </m:sSub>
                    <m:r>
                      <a:rPr lang="en-US" sz="2400" b="0" i="1" smtClean="0">
                        <a:latin typeface="Cambria Math"/>
                      </a:rPr>
                      <m:t>=0.25</m:t>
                    </m:r>
                  </m:oMath>
                </a14:m>
                <a:endParaRPr lang="en-US" sz="2400" dirty="0" smtClean="0"/>
              </a:p>
              <a:p>
                <a:r>
                  <a:rPr lang="en-US" sz="2400" dirty="0" smtClean="0"/>
                  <a:t>Prescribed </a:t>
                </a:r>
                <a:r>
                  <a:rPr lang="en-US" sz="2400" dirty="0"/>
                  <a:t>p</a:t>
                </a:r>
                <a:r>
                  <a:rPr lang="en-US" sz="2400" dirty="0" smtClean="0"/>
                  <a:t>itching motion</a:t>
                </a:r>
              </a:p>
              <a:p>
                <a:endParaRPr lang="en-US" sz="1000" dirty="0" smtClean="0"/>
              </a:p>
              <a:p>
                <a:pPr marL="0" indent="0" algn="ctr">
                  <a:buNone/>
                </a:pPr>
                <a:endParaRPr lang="en-US" sz="2400" dirty="0" smtClean="0"/>
              </a:p>
              <a:p>
                <a:pPr marL="0" indent="0" algn="ctr">
                  <a:buNone/>
                </a:pPr>
                <a:endParaRPr lang="en-US" sz="2400" dirty="0"/>
              </a:p>
              <a:p>
                <a:pPr marL="0" indent="0" algn="ctr">
                  <a:buNone/>
                </a:pPr>
                <a:endParaRPr lang="en-US" sz="2400" b="0" i="1" dirty="0" smtClean="0">
                  <a:latin typeface="Cambria Math"/>
                  <a:ea typeface="Cambria Math"/>
                </a:endParaRPr>
              </a:p>
              <a:p>
                <a:pPr marL="0" indent="0" algn="ctr">
                  <a:buNone/>
                </a:pPr>
                <a14:m>
                  <m:oMath xmlns:m="http://schemas.openxmlformats.org/officeDocument/2006/math">
                    <m:sSub>
                      <m:sSubPr>
                        <m:ctrlPr>
                          <a:rPr lang="en-US" sz="2400" b="0" i="1" smtClean="0">
                            <a:latin typeface="Cambria Math"/>
                            <a:ea typeface="Cambria Math"/>
                          </a:rPr>
                        </m:ctrlPr>
                      </m:sSubPr>
                      <m:e>
                        <m:r>
                          <a:rPr lang="en-US" sz="2400" b="0" i="1" smtClean="0">
                            <a:latin typeface="Cambria Math"/>
                            <a:ea typeface="Cambria Math"/>
                          </a:rPr>
                          <m:t>𝛼</m:t>
                        </m:r>
                      </m:e>
                      <m:sub>
                        <m:r>
                          <a:rPr lang="en-US" sz="2400" b="0" i="1" smtClean="0">
                            <a:latin typeface="Cambria Math"/>
                            <a:ea typeface="Cambria Math"/>
                          </a:rPr>
                          <m:t>𝐴</m:t>
                        </m:r>
                      </m:sub>
                    </m:sSub>
                    <m:r>
                      <a:rPr lang="en-US" sz="2400" b="0" i="1" smtClean="0">
                        <a:latin typeface="Cambria Math"/>
                        <a:ea typeface="Cambria Math"/>
                      </a:rPr>
                      <m:t>=1.0°</m:t>
                    </m:r>
                  </m:oMath>
                </a14:m>
                <a:r>
                  <a:rPr lang="en-US" sz="2400" dirty="0" smtClean="0"/>
                  <a:t>  </a:t>
                </a:r>
              </a:p>
              <a:p>
                <a:pPr marL="0" indent="0" algn="ctr">
                  <a:buNone/>
                </a:pPr>
                <a:endParaRPr lang="en-US" sz="1000" dirty="0"/>
              </a:p>
              <a:p>
                <a14:m>
                  <m:oMath xmlns:m="http://schemas.openxmlformats.org/officeDocument/2006/math">
                    <m:r>
                      <a:rPr lang="en-US" sz="2400" i="1" smtClean="0">
                        <a:latin typeface="Cambria Math"/>
                        <a:ea typeface="Cambria Math"/>
                      </a:rPr>
                      <m:t>𝜔</m:t>
                    </m:r>
                  </m:oMath>
                </a14:m>
                <a:r>
                  <a:rPr lang="en-US" sz="2400" dirty="0" smtClean="0"/>
                  <a:t> is specified via a reduced frequency </a:t>
                </a:r>
                <a14:m>
                  <m:oMath xmlns:m="http://schemas.openxmlformats.org/officeDocument/2006/math">
                    <m:sSub>
                      <m:sSubPr>
                        <m:ctrlPr>
                          <a:rPr lang="en-US" sz="2400" i="1" smtClean="0">
                            <a:latin typeface="Cambria Math"/>
                          </a:rPr>
                        </m:ctrlPr>
                      </m:sSubPr>
                      <m:e>
                        <m:r>
                          <a:rPr lang="en-US" sz="2400" b="0" i="1" smtClean="0">
                            <a:latin typeface="Cambria Math"/>
                          </a:rPr>
                          <m:t>𝑘</m:t>
                        </m:r>
                      </m:e>
                      <m:sub>
                        <m:r>
                          <a:rPr lang="en-US" sz="2400" b="0" i="1" smtClean="0">
                            <a:latin typeface="Cambria Math"/>
                          </a:rPr>
                          <m:t>𝑐</m:t>
                        </m:r>
                      </m:sub>
                    </m:sSub>
                    <m:r>
                      <a:rPr lang="en-US" sz="2400" b="0" i="1" smtClean="0">
                        <a:latin typeface="Cambria Math"/>
                      </a:rPr>
                      <m:t>=0.001</m:t>
                    </m:r>
                  </m:oMath>
                </a14:m>
                <a:r>
                  <a:rPr lang="en-US" sz="2400" dirty="0" smtClean="0"/>
                  <a:t> (quasi-steady)</a:t>
                </a:r>
              </a:p>
              <a:p>
                <a:r>
                  <a:rPr lang="en-US" sz="2400" dirty="0" smtClean="0"/>
                  <a:t>The period is </a:t>
                </a:r>
                <a14:m>
                  <m:oMath xmlns:m="http://schemas.openxmlformats.org/officeDocument/2006/math">
                    <m:r>
                      <a:rPr lang="en-US" sz="2400" b="0" i="1" smtClean="0">
                        <a:latin typeface="Cambria Math"/>
                      </a:rPr>
                      <m:t>𝑇</m:t>
                    </m:r>
                    <m:r>
                      <a:rPr lang="en-US" sz="2400" b="0" i="1" smtClean="0">
                        <a:latin typeface="Cambria Math"/>
                        <a:ea typeface="Cambria Math"/>
                      </a:rPr>
                      <m:t>≈10620.5 </m:t>
                    </m:r>
                    <m:r>
                      <a:rPr lang="en-US" sz="2400" b="0" i="1" smtClean="0">
                        <a:latin typeface="Cambria Math"/>
                        <a:ea typeface="Cambria Math"/>
                      </a:rPr>
                      <m:t>𝑠</m:t>
                    </m:r>
                  </m:oMath>
                </a14:m>
                <a:r>
                  <a:rPr lang="en-US" sz="2400" dirty="0" smtClean="0"/>
                  <a:t> </a:t>
                </a:r>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rotWithShape="1">
                <a:blip r:embed="rId2"/>
                <a:stretch>
                  <a:fillRect l="-754" t="-2033" r="-1659"/>
                </a:stretch>
              </a:blipFill>
            </p:spPr>
            <p:txBody>
              <a:bodyPr/>
              <a:lstStyle/>
              <a:p>
                <a:r>
                  <a:rPr lang="en-US">
                    <a:noFill/>
                  </a:rPr>
                  <a:t> </a:t>
                </a:r>
              </a:p>
            </p:txBody>
          </p:sp>
        </mc:Fallback>
      </mc:AlternateContent>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488" y="1684165"/>
            <a:ext cx="4036024" cy="3591271"/>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66" y="2659208"/>
            <a:ext cx="3751217" cy="1176553"/>
          </a:xfrm>
          <a:prstGeom prst="rect">
            <a:avLst/>
          </a:prstGeom>
        </p:spPr>
      </p:pic>
    </p:spTree>
    <p:extLst>
      <p:ext uri="{BB962C8B-B14F-4D97-AF65-F5344CB8AC3E}">
        <p14:creationId xmlns:p14="http://schemas.microsoft.com/office/powerpoint/2010/main" val="24798406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68780"/>
            <a:ext cx="7380921" cy="4622653"/>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1 Average C</a:t>
            </a:r>
            <a:r>
              <a:rPr lang="en-US" sz="3400" baseline="-25000" dirty="0" smtClean="0"/>
              <a:t>L</a:t>
            </a:r>
            <a:r>
              <a:rPr lang="en-US" sz="3400" dirty="0" smtClean="0"/>
              <a:t> Error </a:t>
            </a:r>
            <a:endParaRPr lang="en-US" sz="3400" dirty="0"/>
          </a:p>
        </p:txBody>
      </p:sp>
    </p:spTree>
    <p:extLst>
      <p:ext uri="{BB962C8B-B14F-4D97-AF65-F5344CB8AC3E}">
        <p14:creationId xmlns:p14="http://schemas.microsoft.com/office/powerpoint/2010/main" val="33893603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68780"/>
            <a:ext cx="7380921" cy="4622652"/>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1 Instantaneous C</a:t>
            </a:r>
            <a:r>
              <a:rPr lang="en-US" sz="3400" baseline="-25000" dirty="0" smtClean="0"/>
              <a:t>L</a:t>
            </a:r>
            <a:r>
              <a:rPr lang="en-US" sz="3400" dirty="0" smtClean="0"/>
              <a:t> Error </a:t>
            </a:r>
            <a:endParaRPr lang="en-US" sz="3400" dirty="0"/>
          </a:p>
        </p:txBody>
      </p:sp>
    </p:spTree>
    <p:extLst>
      <p:ext uri="{BB962C8B-B14F-4D97-AF65-F5344CB8AC3E}">
        <p14:creationId xmlns:p14="http://schemas.microsoft.com/office/powerpoint/2010/main" val="14678106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68780"/>
            <a:ext cx="7380920" cy="4622652"/>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1 Instantaneous C</a:t>
            </a:r>
            <a:r>
              <a:rPr lang="en-US" sz="3400" baseline="-25000" dirty="0" smtClean="0"/>
              <a:t>L</a:t>
            </a:r>
            <a:r>
              <a:rPr lang="en-US" sz="3400" dirty="0" smtClean="0"/>
              <a:t> Error </a:t>
            </a:r>
            <a:endParaRPr lang="en-US" sz="3400" dirty="0"/>
          </a:p>
        </p:txBody>
      </p:sp>
    </p:spTree>
    <p:extLst>
      <p:ext uri="{BB962C8B-B14F-4D97-AF65-F5344CB8AC3E}">
        <p14:creationId xmlns:p14="http://schemas.microsoft.com/office/powerpoint/2010/main" val="36363585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5400" dirty="0" smtClean="0"/>
              <a:t>SEMT Results: Test Case 2</a:t>
            </a:r>
            <a:endParaRPr lang="en-US" sz="5400" dirty="0"/>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92500" lnSpcReduction="20000"/>
              </a:bodyPr>
              <a:lstStyle/>
              <a:p>
                <a:r>
                  <a:rPr lang="en-US" sz="2400" dirty="0" smtClean="0"/>
                  <a:t>NACA-0012 Airfoil</a:t>
                </a:r>
              </a:p>
              <a:p>
                <a:r>
                  <a:rPr lang="en-US" sz="2400" dirty="0" smtClean="0"/>
                  <a:t>8747 triangular elements</a:t>
                </a:r>
              </a:p>
              <a:p>
                <a:r>
                  <a:rPr lang="en-US" sz="2400" dirty="0" err="1" smtClean="0"/>
                  <a:t>Freestream</a:t>
                </a:r>
                <a:r>
                  <a:rPr lang="en-US" sz="2400" dirty="0" smtClean="0"/>
                  <a:t> Mach: </a:t>
                </a:r>
                <a14:m>
                  <m:oMath xmlns:m="http://schemas.openxmlformats.org/officeDocument/2006/math">
                    <m:sSub>
                      <m:sSubPr>
                        <m:ctrlPr>
                          <a:rPr lang="en-US" sz="2400" i="1" smtClean="0">
                            <a:latin typeface="Cambria Math"/>
                          </a:rPr>
                        </m:ctrlPr>
                      </m:sSubPr>
                      <m:e>
                        <m:r>
                          <a:rPr lang="en-US" sz="2400" b="0" i="1" smtClean="0">
                            <a:latin typeface="Cambria Math"/>
                          </a:rPr>
                          <m:t>𝑀</m:t>
                        </m:r>
                      </m:e>
                      <m:sub>
                        <m:r>
                          <a:rPr lang="en-US" sz="2400" i="1" smtClean="0">
                            <a:latin typeface="Cambria Math"/>
                            <a:ea typeface="Cambria Math"/>
                          </a:rPr>
                          <m:t>∞</m:t>
                        </m:r>
                      </m:sub>
                    </m:sSub>
                    <m:r>
                      <a:rPr lang="en-US" sz="2400" b="0" i="1" smtClean="0">
                        <a:latin typeface="Cambria Math"/>
                      </a:rPr>
                      <m:t>=0.25</m:t>
                    </m:r>
                  </m:oMath>
                </a14:m>
                <a:endParaRPr lang="en-US" sz="2400" dirty="0" smtClean="0"/>
              </a:p>
              <a:p>
                <a:r>
                  <a:rPr lang="en-US" sz="2400" dirty="0" smtClean="0"/>
                  <a:t>Prescribed </a:t>
                </a:r>
                <a:r>
                  <a:rPr lang="en-US" sz="2400" dirty="0"/>
                  <a:t>p</a:t>
                </a:r>
                <a:r>
                  <a:rPr lang="en-US" sz="2400" dirty="0" smtClean="0"/>
                  <a:t>itching motion</a:t>
                </a:r>
              </a:p>
              <a:p>
                <a:endParaRPr lang="en-US" sz="1000" dirty="0" smtClean="0"/>
              </a:p>
              <a:p>
                <a:pPr marL="0" indent="0" algn="ctr">
                  <a:buNone/>
                </a:pPr>
                <a:endParaRPr lang="en-US" sz="2400" dirty="0" smtClean="0"/>
              </a:p>
              <a:p>
                <a:pPr marL="0" indent="0" algn="ctr">
                  <a:buNone/>
                </a:pPr>
                <a:endParaRPr lang="en-US" sz="2400" dirty="0"/>
              </a:p>
              <a:p>
                <a:pPr marL="0" indent="0" algn="ctr">
                  <a:buNone/>
                </a:pPr>
                <a:endParaRPr lang="en-US" sz="2400" b="0" i="1" dirty="0" smtClean="0">
                  <a:latin typeface="Cambria Math"/>
                  <a:ea typeface="Cambria Math"/>
                </a:endParaRPr>
              </a:p>
              <a:p>
                <a:pPr marL="0" indent="0" algn="ctr">
                  <a:buNone/>
                </a:pPr>
                <a14:m>
                  <m:oMath xmlns:m="http://schemas.openxmlformats.org/officeDocument/2006/math">
                    <m:sSub>
                      <m:sSubPr>
                        <m:ctrlPr>
                          <a:rPr lang="en-US" sz="2400" b="0" i="1" smtClean="0">
                            <a:latin typeface="Cambria Math"/>
                            <a:ea typeface="Cambria Math"/>
                          </a:rPr>
                        </m:ctrlPr>
                      </m:sSubPr>
                      <m:e>
                        <m:r>
                          <a:rPr lang="en-US" sz="2400" b="0" i="1" smtClean="0">
                            <a:latin typeface="Cambria Math"/>
                            <a:ea typeface="Cambria Math"/>
                          </a:rPr>
                          <m:t>𝛼</m:t>
                        </m:r>
                      </m:e>
                      <m:sub>
                        <m:r>
                          <a:rPr lang="en-US" sz="2400" b="0" i="1" smtClean="0">
                            <a:latin typeface="Cambria Math"/>
                            <a:ea typeface="Cambria Math"/>
                          </a:rPr>
                          <m:t>𝐴</m:t>
                        </m:r>
                      </m:sub>
                    </m:sSub>
                    <m:r>
                      <a:rPr lang="en-US" sz="2400" b="0" i="1" smtClean="0">
                        <a:latin typeface="Cambria Math"/>
                        <a:ea typeface="Cambria Math"/>
                      </a:rPr>
                      <m:t>=8.0°</m:t>
                    </m:r>
                  </m:oMath>
                </a14:m>
                <a:r>
                  <a:rPr lang="en-US" sz="2400" dirty="0" smtClean="0"/>
                  <a:t>  </a:t>
                </a:r>
              </a:p>
              <a:p>
                <a:pPr marL="0" indent="0" algn="ctr">
                  <a:buNone/>
                </a:pPr>
                <a:endParaRPr lang="en-US" sz="1000" dirty="0"/>
              </a:p>
              <a:p>
                <a14:m>
                  <m:oMath xmlns:m="http://schemas.openxmlformats.org/officeDocument/2006/math">
                    <m:r>
                      <a:rPr lang="en-US" sz="2400" i="1" smtClean="0">
                        <a:latin typeface="Cambria Math"/>
                        <a:ea typeface="Cambria Math"/>
                      </a:rPr>
                      <m:t>𝜔</m:t>
                    </m:r>
                  </m:oMath>
                </a14:m>
                <a:r>
                  <a:rPr lang="en-US" sz="2400" dirty="0" smtClean="0"/>
                  <a:t> is specified via a reduced frequency </a:t>
                </a:r>
                <a14:m>
                  <m:oMath xmlns:m="http://schemas.openxmlformats.org/officeDocument/2006/math">
                    <m:sSub>
                      <m:sSubPr>
                        <m:ctrlPr>
                          <a:rPr lang="en-US" sz="2400" i="1" smtClean="0">
                            <a:latin typeface="Cambria Math"/>
                          </a:rPr>
                        </m:ctrlPr>
                      </m:sSubPr>
                      <m:e>
                        <m:r>
                          <a:rPr lang="en-US" sz="2400" b="0" i="1" smtClean="0">
                            <a:latin typeface="Cambria Math"/>
                          </a:rPr>
                          <m:t>𝑘</m:t>
                        </m:r>
                      </m:e>
                      <m:sub>
                        <m:r>
                          <a:rPr lang="en-US" sz="2400" b="0" i="1" smtClean="0">
                            <a:latin typeface="Cambria Math"/>
                          </a:rPr>
                          <m:t>𝑐</m:t>
                        </m:r>
                      </m:sub>
                    </m:sSub>
                    <m:r>
                      <a:rPr lang="en-US" sz="2400" b="0" i="1" smtClean="0">
                        <a:latin typeface="Cambria Math"/>
                      </a:rPr>
                      <m:t>=0.001</m:t>
                    </m:r>
                  </m:oMath>
                </a14:m>
                <a:r>
                  <a:rPr lang="en-US" sz="2400" dirty="0" smtClean="0"/>
                  <a:t> (quasi-steady)</a:t>
                </a:r>
              </a:p>
              <a:p>
                <a:r>
                  <a:rPr lang="en-US" sz="2400" dirty="0" smtClean="0"/>
                  <a:t>The period is </a:t>
                </a:r>
                <a14:m>
                  <m:oMath xmlns:m="http://schemas.openxmlformats.org/officeDocument/2006/math">
                    <m:r>
                      <a:rPr lang="en-US" sz="2400" b="0" i="1" smtClean="0">
                        <a:latin typeface="Cambria Math"/>
                      </a:rPr>
                      <m:t>𝑇</m:t>
                    </m:r>
                    <m:r>
                      <a:rPr lang="en-US" sz="2400" b="0" i="1" smtClean="0">
                        <a:latin typeface="Cambria Math"/>
                        <a:ea typeface="Cambria Math"/>
                      </a:rPr>
                      <m:t>≈10620.5 </m:t>
                    </m:r>
                    <m:r>
                      <a:rPr lang="en-US" sz="2400" b="0" i="1" smtClean="0">
                        <a:latin typeface="Cambria Math"/>
                        <a:ea typeface="Cambria Math"/>
                      </a:rPr>
                      <m:t>𝑠</m:t>
                    </m:r>
                  </m:oMath>
                </a14:m>
                <a:r>
                  <a:rPr lang="en-US" sz="2400" dirty="0" smtClean="0"/>
                  <a:t> </a:t>
                </a:r>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rotWithShape="1">
                <a:blip r:embed="rId2"/>
                <a:stretch>
                  <a:fillRect l="-754" t="-2033" r="-1659"/>
                </a:stretch>
              </a:blipFill>
            </p:spPr>
            <p:txBody>
              <a:bodyPr/>
              <a:lstStyle/>
              <a:p>
                <a:r>
                  <a:rPr lang="en-US">
                    <a:noFill/>
                  </a:rPr>
                  <a:t> </a:t>
                </a:r>
              </a:p>
            </p:txBody>
          </p:sp>
        </mc:Fallback>
      </mc:AlternateContent>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9488" y="1684165"/>
            <a:ext cx="4036024" cy="3591271"/>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086" y="2683091"/>
            <a:ext cx="3204390" cy="1126543"/>
          </a:xfrm>
          <a:prstGeom prst="rect">
            <a:avLst/>
          </a:prstGeom>
        </p:spPr>
      </p:pic>
    </p:spTree>
    <p:extLst>
      <p:ext uri="{BB962C8B-B14F-4D97-AF65-F5344CB8AC3E}">
        <p14:creationId xmlns:p14="http://schemas.microsoft.com/office/powerpoint/2010/main" val="279843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53420"/>
            <a:ext cx="7380921" cy="4622652"/>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2 Average C</a:t>
            </a:r>
            <a:r>
              <a:rPr lang="en-US" sz="3400" baseline="-25000" dirty="0" smtClean="0"/>
              <a:t>L</a:t>
            </a:r>
            <a:r>
              <a:rPr lang="en-US" sz="3400" dirty="0" smtClean="0"/>
              <a:t> Error </a:t>
            </a:r>
            <a:endParaRPr lang="en-US" sz="3400" dirty="0"/>
          </a:p>
        </p:txBody>
      </p:sp>
      <p:cxnSp>
        <p:nvCxnSpPr>
          <p:cNvPr id="4" name="Straight Connector 3"/>
          <p:cNvCxnSpPr/>
          <p:nvPr/>
        </p:nvCxnSpPr>
        <p:spPr>
          <a:xfrm>
            <a:off x="3238500" y="2416629"/>
            <a:ext cx="3857625"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96125" y="2416629"/>
            <a:ext cx="0" cy="2041071"/>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167312" y="3149084"/>
            <a:ext cx="1114425" cy="369332"/>
          </a:xfrm>
          <a:prstGeom prst="rect">
            <a:avLst/>
          </a:prstGeom>
          <a:noFill/>
        </p:spPr>
        <p:txBody>
          <a:bodyPr wrap="square" rtlCol="0">
            <a:spAutoFit/>
          </a:bodyPr>
          <a:lstStyle/>
          <a:p>
            <a:r>
              <a:rPr lang="en-US" dirty="0" smtClean="0">
                <a:solidFill>
                  <a:srgbClr val="0000FF"/>
                </a:solidFill>
              </a:rPr>
              <a:t>3.80</a:t>
            </a:r>
            <a:endParaRPr lang="en-US" dirty="0">
              <a:solidFill>
                <a:srgbClr val="0000FF"/>
              </a:solidFill>
            </a:endParaRPr>
          </a:p>
        </p:txBody>
      </p:sp>
      <p:cxnSp>
        <p:nvCxnSpPr>
          <p:cNvPr id="16" name="Straight Connector 15"/>
          <p:cNvCxnSpPr/>
          <p:nvPr/>
        </p:nvCxnSpPr>
        <p:spPr>
          <a:xfrm>
            <a:off x="3067050" y="2333625"/>
            <a:ext cx="4162425" cy="219075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238375" y="2416629"/>
            <a:ext cx="2600325" cy="1812471"/>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400300" y="2562225"/>
            <a:ext cx="19050" cy="1533525"/>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419350" y="4095750"/>
            <a:ext cx="2200275" cy="0"/>
          </a:xfrm>
          <a:prstGeom prst="line">
            <a:avLst/>
          </a:prstGeom>
          <a:ln>
            <a:solidFill>
              <a:srgbClr val="FF00FF"/>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438524" y="2930009"/>
            <a:ext cx="600075" cy="369332"/>
          </a:xfrm>
          <a:prstGeom prst="rect">
            <a:avLst/>
          </a:prstGeom>
          <a:noFill/>
        </p:spPr>
        <p:txBody>
          <a:bodyPr wrap="square" rtlCol="0">
            <a:spAutoFit/>
          </a:bodyPr>
          <a:lstStyle/>
          <a:p>
            <a:r>
              <a:rPr lang="en-US" dirty="0" smtClean="0">
                <a:solidFill>
                  <a:srgbClr val="FF00FF"/>
                </a:solidFill>
              </a:rPr>
              <a:t>5.07</a:t>
            </a:r>
            <a:endParaRPr lang="en-US" dirty="0">
              <a:solidFill>
                <a:srgbClr val="FF00FF"/>
              </a:solidFill>
            </a:endParaRPr>
          </a:p>
        </p:txBody>
      </p:sp>
      <p:cxnSp>
        <p:nvCxnSpPr>
          <p:cNvPr id="29" name="Straight Connector 28"/>
          <p:cNvCxnSpPr/>
          <p:nvPr/>
        </p:nvCxnSpPr>
        <p:spPr>
          <a:xfrm>
            <a:off x="2752725" y="3149084"/>
            <a:ext cx="1524000" cy="1156216"/>
          </a:xfrm>
          <a:prstGeom prst="line">
            <a:avLst/>
          </a:prstGeom>
          <a:ln>
            <a:solidFill>
              <a:srgbClr val="00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943225" y="3299341"/>
            <a:ext cx="0" cy="863084"/>
          </a:xfrm>
          <a:prstGeom prst="line">
            <a:avLst/>
          </a:prstGeom>
          <a:ln>
            <a:solidFill>
              <a:srgbClr val="00FFFF"/>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2943225" y="4162425"/>
            <a:ext cx="1095375" cy="0"/>
          </a:xfrm>
          <a:prstGeom prst="line">
            <a:avLst/>
          </a:prstGeom>
          <a:ln>
            <a:solidFill>
              <a:srgbClr val="00FFFF"/>
            </a:solidFill>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067049" y="3741182"/>
            <a:ext cx="671511" cy="369332"/>
          </a:xfrm>
          <a:prstGeom prst="rect">
            <a:avLst/>
          </a:prstGeom>
          <a:noFill/>
        </p:spPr>
        <p:txBody>
          <a:bodyPr wrap="square" rtlCol="0">
            <a:spAutoFit/>
          </a:bodyPr>
          <a:lstStyle/>
          <a:p>
            <a:r>
              <a:rPr lang="en-US" dirty="0" smtClean="0">
                <a:solidFill>
                  <a:srgbClr val="00FFFF"/>
                </a:solidFill>
              </a:rPr>
              <a:t>5.44</a:t>
            </a:r>
            <a:endParaRPr lang="en-US" dirty="0">
              <a:solidFill>
                <a:srgbClr val="00FFFF"/>
              </a:solidFill>
            </a:endParaRPr>
          </a:p>
        </p:txBody>
      </p:sp>
    </p:spTree>
    <p:extLst>
      <p:ext uri="{BB962C8B-B14F-4D97-AF65-F5344CB8AC3E}">
        <p14:creationId xmlns:p14="http://schemas.microsoft.com/office/powerpoint/2010/main" val="32116570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68780"/>
            <a:ext cx="7380921" cy="4622652"/>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2 Instantaneous C</a:t>
            </a:r>
            <a:r>
              <a:rPr lang="en-US" sz="3400" baseline="-25000" dirty="0" smtClean="0"/>
              <a:t>L</a:t>
            </a:r>
            <a:r>
              <a:rPr lang="en-US" sz="3400" dirty="0" smtClean="0"/>
              <a:t> Error </a:t>
            </a:r>
            <a:endParaRPr lang="en-US" sz="3400" dirty="0"/>
          </a:p>
        </p:txBody>
      </p:sp>
    </p:spTree>
    <p:extLst>
      <p:ext uri="{BB962C8B-B14F-4D97-AF65-F5344CB8AC3E}">
        <p14:creationId xmlns:p14="http://schemas.microsoft.com/office/powerpoint/2010/main" val="2981677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68780"/>
            <a:ext cx="7380920" cy="4622652"/>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2 Instantaneous C</a:t>
            </a:r>
            <a:r>
              <a:rPr lang="en-US" sz="3400" baseline="-25000" dirty="0" smtClean="0"/>
              <a:t>L</a:t>
            </a:r>
            <a:r>
              <a:rPr lang="en-US" sz="3400" dirty="0" smtClean="0"/>
              <a:t> Error </a:t>
            </a:r>
            <a:endParaRPr lang="en-US" sz="3400" dirty="0"/>
          </a:p>
        </p:txBody>
      </p:sp>
    </p:spTree>
    <p:extLst>
      <p:ext uri="{BB962C8B-B14F-4D97-AF65-F5344CB8AC3E}">
        <p14:creationId xmlns:p14="http://schemas.microsoft.com/office/powerpoint/2010/main" val="28085020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7689" y="1068780"/>
            <a:ext cx="7380920" cy="4622652"/>
          </a:xfrm>
        </p:spPr>
      </p:pic>
      <p:sp>
        <p:nvSpPr>
          <p:cNvPr id="3" name="Title 2"/>
          <p:cNvSpPr>
            <a:spLocks noGrp="1"/>
          </p:cNvSpPr>
          <p:nvPr>
            <p:ph type="title"/>
          </p:nvPr>
        </p:nvSpPr>
        <p:spPr>
          <a:xfrm>
            <a:off x="130629" y="130630"/>
            <a:ext cx="8882742" cy="938149"/>
          </a:xfrm>
        </p:spPr>
        <p:txBody>
          <a:bodyPr>
            <a:normAutofit/>
          </a:bodyPr>
          <a:lstStyle/>
          <a:p>
            <a:r>
              <a:rPr lang="en-US" sz="3400" dirty="0" smtClean="0"/>
              <a:t>SEMT Test Case 2 Instantaneous C</a:t>
            </a:r>
            <a:r>
              <a:rPr lang="en-US" sz="3400" baseline="-25000" dirty="0" smtClean="0"/>
              <a:t>L</a:t>
            </a:r>
            <a:r>
              <a:rPr lang="en-US" sz="3400" dirty="0" smtClean="0"/>
              <a:t> Error </a:t>
            </a:r>
            <a:endParaRPr lang="en-US" sz="3400" dirty="0"/>
          </a:p>
        </p:txBody>
      </p:sp>
    </p:spTree>
    <p:extLst>
      <p:ext uri="{BB962C8B-B14F-4D97-AF65-F5344CB8AC3E}">
        <p14:creationId xmlns:p14="http://schemas.microsoft.com/office/powerpoint/2010/main" val="9366290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a:bodyPr>
          <a:lstStyle/>
          <a:p>
            <a:pPr>
              <a:lnSpc>
                <a:spcPct val="90000"/>
              </a:lnSpc>
            </a:pPr>
            <a:r>
              <a:rPr lang="en-US" sz="2400" dirty="0" smtClean="0"/>
              <a:t>The theoretical rate of error </a:t>
            </a:r>
            <a:r>
              <a:rPr lang="en-US" sz="2400" i="1" dirty="0"/>
              <a:t>h</a:t>
            </a:r>
            <a:r>
              <a:rPr lang="en-US" sz="2400" dirty="0"/>
              <a:t>-convergence </a:t>
            </a:r>
            <a:r>
              <a:rPr lang="en-US" sz="2400" dirty="0" smtClean="0"/>
              <a:t>can be observed over a limited range for sufficiently smooth solutions of the Euler equations</a:t>
            </a:r>
          </a:p>
          <a:p>
            <a:pPr eaLnBrk="1" hangingPunct="1">
              <a:lnSpc>
                <a:spcPct val="90000"/>
              </a:lnSpc>
            </a:pPr>
            <a:endParaRPr lang="en-US" sz="800" dirty="0" smtClean="0"/>
          </a:p>
          <a:p>
            <a:pPr eaLnBrk="1" hangingPunct="1">
              <a:lnSpc>
                <a:spcPct val="90000"/>
              </a:lnSpc>
            </a:pPr>
            <a:r>
              <a:rPr lang="en-US" sz="2400" dirty="0" smtClean="0"/>
              <a:t>Discontinuities, even in the derivatives of the solution variables, can cause large oscillations within the elements containing them</a:t>
            </a:r>
          </a:p>
          <a:p>
            <a:pPr eaLnBrk="1" hangingPunct="1">
              <a:lnSpc>
                <a:spcPct val="90000"/>
              </a:lnSpc>
            </a:pPr>
            <a:endParaRPr lang="en-US" sz="800" dirty="0"/>
          </a:p>
          <a:p>
            <a:pPr eaLnBrk="1" hangingPunct="1">
              <a:lnSpc>
                <a:spcPct val="90000"/>
              </a:lnSpc>
            </a:pPr>
            <a:r>
              <a:rPr lang="en-US" sz="2400" dirty="0" err="1" smtClean="0"/>
              <a:t>Mis</a:t>
            </a:r>
            <a:r>
              <a:rPr lang="en-US" sz="2400" dirty="0" smtClean="0"/>
              <a:t>-specification of the initial condition appears to corrupt the solution (somewhat) at all later times, limiting how precise the solution can be at those later times</a:t>
            </a:r>
            <a:endParaRPr lang="en-US" sz="2400" dirty="0"/>
          </a:p>
          <a:p>
            <a:pPr eaLnBrk="1" hangingPunct="1">
              <a:lnSpc>
                <a:spcPct val="90000"/>
              </a:lnSpc>
            </a:pPr>
            <a:endParaRPr lang="en-US" sz="800" dirty="0" smtClean="0"/>
          </a:p>
          <a:p>
            <a:pPr eaLnBrk="1" hangingPunct="1">
              <a:lnSpc>
                <a:spcPct val="90000"/>
              </a:lnSpc>
            </a:pPr>
            <a:r>
              <a:rPr lang="en-US" sz="2400" dirty="0" smtClean="0"/>
              <a:t>Methods exist to address these problems as will be discussed in later, in the Future Work section</a:t>
            </a:r>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SEMT Concluding Remarks</a:t>
            </a:r>
          </a:p>
        </p:txBody>
      </p:sp>
    </p:spTree>
    <p:extLst>
      <p:ext uri="{BB962C8B-B14F-4D97-AF65-F5344CB8AC3E}">
        <p14:creationId xmlns:p14="http://schemas.microsoft.com/office/powerpoint/2010/main" val="2988957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51571" y="889316"/>
            <a:ext cx="5079365" cy="5079365"/>
          </a:xfrm>
          <a:prstGeom prst="rect">
            <a:avLst/>
          </a:prstGeom>
        </p:spPr>
      </p:pic>
      <p:sp>
        <p:nvSpPr>
          <p:cNvPr id="4099" name="Rectangle 3"/>
          <p:cNvSpPr>
            <a:spLocks noGrp="1" noChangeArrowheads="1"/>
          </p:cNvSpPr>
          <p:nvPr>
            <p:ph idx="1"/>
          </p:nvPr>
        </p:nvSpPr>
        <p:spPr/>
        <p:txBody>
          <a:bodyPr>
            <a:normAutofit/>
          </a:bodyPr>
          <a:lstStyle/>
          <a:p>
            <a:pPr eaLnBrk="1" hangingPunct="1"/>
            <a:r>
              <a:rPr lang="en-US" altLang="zh-CN" sz="2800" dirty="0" smtClean="0">
                <a:ea typeface="宋体" pitchFamily="2" charset="-122"/>
              </a:rPr>
              <a:t>However, many time-accurate problems of interest to engineers are purely periodic, or strongly periodic, in nature</a:t>
            </a:r>
          </a:p>
          <a:p>
            <a:pPr eaLnBrk="1" hangingPunct="1"/>
            <a:r>
              <a:rPr lang="en-US" altLang="zh-CN" sz="2800" dirty="0" smtClean="0">
                <a:ea typeface="宋体" pitchFamily="2" charset="-122"/>
              </a:rPr>
              <a:t>These include wind-turbine flows, rotorcraft flows, </a:t>
            </a:r>
            <a:r>
              <a:rPr lang="en-US" altLang="zh-CN" sz="2800" dirty="0" err="1" smtClean="0">
                <a:ea typeface="宋体" pitchFamily="2" charset="-122"/>
              </a:rPr>
              <a:t>turbomachinery</a:t>
            </a:r>
            <a:r>
              <a:rPr lang="en-US" altLang="zh-CN" sz="2800" dirty="0" smtClean="0">
                <a:ea typeface="宋体" pitchFamily="2" charset="-122"/>
              </a:rPr>
              <a:t> flows,  and vortex shedding problems</a:t>
            </a:r>
          </a:p>
          <a:p>
            <a:pPr eaLnBrk="1" hangingPunct="1"/>
            <a:r>
              <a:rPr lang="en-US" altLang="zh-CN" sz="2800" dirty="0" smtClean="0">
                <a:ea typeface="宋体" pitchFamily="2" charset="-122"/>
              </a:rPr>
              <a:t>In the walking analogy, this is like walking in a circle or in a slowly moving circle</a:t>
            </a:r>
          </a:p>
        </p:txBody>
      </p:sp>
      <p:sp>
        <p:nvSpPr>
          <p:cNvPr id="48131"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TS Introduction</a:t>
            </a:r>
          </a:p>
        </p:txBody>
      </p:sp>
    </p:spTree>
    <p:extLst>
      <p:ext uri="{BB962C8B-B14F-4D97-AF65-F5344CB8AC3E}">
        <p14:creationId xmlns:p14="http://schemas.microsoft.com/office/powerpoint/2010/main" val="41937125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3"/>
              <p:cNvSpPr>
                <a:spLocks noGrp="1" noChangeArrowheads="1"/>
              </p:cNvSpPr>
              <p:nvPr>
                <p:ph idx="1"/>
              </p:nvPr>
            </p:nvSpPr>
            <p:spPr/>
            <p:txBody>
              <a:bodyPr>
                <a:normAutofit fontScale="92500"/>
              </a:bodyPr>
              <a:lstStyle/>
              <a:p>
                <a:pPr eaLnBrk="1" hangingPunct="1">
                  <a:lnSpc>
                    <a:spcPct val="90000"/>
                  </a:lnSpc>
                </a:pPr>
                <a:r>
                  <a:rPr lang="en-US" sz="2400" dirty="0" smtClean="0"/>
                  <a:t>Robust, efficient solution of the Euler and aeroelastic equations discretized with TS, BDFTS, and SEMT has been demonstrated for a wide variety of problems of interest</a:t>
                </a:r>
              </a:p>
              <a:p>
                <a:pPr eaLnBrk="1" hangingPunct="1">
                  <a:lnSpc>
                    <a:spcPct val="90000"/>
                  </a:lnSpc>
                </a:pPr>
                <a:endParaRPr lang="en-US" sz="800" dirty="0" smtClean="0"/>
              </a:p>
              <a:p>
                <a:pPr eaLnBrk="1" hangingPunct="1">
                  <a:lnSpc>
                    <a:spcPct val="90000"/>
                  </a:lnSpc>
                </a:pPr>
                <a:r>
                  <a:rPr lang="en-US" sz="2400" dirty="0" smtClean="0"/>
                  <a:t>FGMRES has allowed problems with as many as 127 time instances to be solved</a:t>
                </a:r>
              </a:p>
              <a:p>
                <a:pPr eaLnBrk="1" hangingPunct="1">
                  <a:lnSpc>
                    <a:spcPct val="90000"/>
                  </a:lnSpc>
                </a:pPr>
                <a:endParaRPr lang="en-US" sz="900" dirty="0" smtClean="0"/>
              </a:p>
              <a:p>
                <a:pPr eaLnBrk="1" hangingPunct="1">
                  <a:lnSpc>
                    <a:spcPct val="90000"/>
                  </a:lnSpc>
                </a:pPr>
                <a:r>
                  <a:rPr lang="en-US" sz="2400" dirty="0" smtClean="0"/>
                  <a:t>For the most efficient solution, coupling of disparate sets of equations should be included at every solution level: non-linear residual, FGMRES, defect correction, and BCGS </a:t>
                </a:r>
                <a:r>
                  <a:rPr lang="en-US" sz="2400" dirty="0" err="1" smtClean="0"/>
                  <a:t>preconditioner</a:t>
                </a:r>
                <a:endParaRPr lang="en-US" sz="2400" dirty="0" smtClean="0"/>
              </a:p>
              <a:p>
                <a:pPr eaLnBrk="1" hangingPunct="1">
                  <a:lnSpc>
                    <a:spcPct val="90000"/>
                  </a:lnSpc>
                </a:pPr>
                <a:endParaRPr lang="en-US" sz="800" dirty="0"/>
              </a:p>
              <a:p>
                <a:pPr eaLnBrk="1" hangingPunct="1">
                  <a:lnSpc>
                    <a:spcPct val="90000"/>
                  </a:lnSpc>
                </a:pPr>
                <a:r>
                  <a:rPr lang="en-US" sz="2400" dirty="0" smtClean="0"/>
                  <a:t>The current framework is best for problems:</a:t>
                </a:r>
              </a:p>
              <a:p>
                <a:pPr lvl="1">
                  <a:lnSpc>
                    <a:spcPct val="90000"/>
                  </a:lnSpc>
                </a:pPr>
                <a:endParaRPr lang="en-US" sz="400" dirty="0" smtClean="0"/>
              </a:p>
              <a:p>
                <a:pPr lvl="1">
                  <a:lnSpc>
                    <a:spcPct val="90000"/>
                  </a:lnSpc>
                </a:pPr>
                <a:r>
                  <a:rPr lang="en-US" sz="2000" dirty="0" smtClean="0"/>
                  <a:t>That are weakly compressible (i.e. </a:t>
                </a:r>
                <a14:m>
                  <m:oMath xmlns:m="http://schemas.openxmlformats.org/officeDocument/2006/math">
                    <m:sSub>
                      <m:sSubPr>
                        <m:ctrlPr>
                          <a:rPr lang="en-US" sz="2000" i="1" smtClean="0">
                            <a:latin typeface="Cambria Math"/>
                          </a:rPr>
                        </m:ctrlPr>
                      </m:sSubPr>
                      <m:e>
                        <m:r>
                          <a:rPr lang="en-US" sz="2000" b="0" i="1" smtClean="0">
                            <a:latin typeface="Cambria Math"/>
                          </a:rPr>
                          <m:t>𝑀</m:t>
                        </m:r>
                      </m:e>
                      <m:sub>
                        <m:r>
                          <a:rPr lang="en-US" sz="2000" i="1" smtClean="0">
                            <a:latin typeface="Cambria Math"/>
                            <a:ea typeface="Cambria Math"/>
                          </a:rPr>
                          <m:t>∞</m:t>
                        </m:r>
                      </m:sub>
                    </m:sSub>
                    <m:r>
                      <a:rPr lang="en-US" sz="2000" b="0" i="1" smtClean="0">
                        <a:latin typeface="Cambria Math"/>
                      </a:rPr>
                      <m:t>&lt;0.7</m:t>
                    </m:r>
                  </m:oMath>
                </a14:m>
                <a:r>
                  <a:rPr lang="en-US" sz="2000" dirty="0" smtClean="0"/>
                  <a:t>)</a:t>
                </a:r>
              </a:p>
              <a:p>
                <a:pPr lvl="1">
                  <a:lnSpc>
                    <a:spcPct val="90000"/>
                  </a:lnSpc>
                </a:pPr>
                <a:r>
                  <a:rPr lang="en-US" sz="2000" dirty="0" smtClean="0"/>
                  <a:t>That have low reduced frequencies</a:t>
                </a:r>
              </a:p>
              <a:p>
                <a:pPr lvl="1">
                  <a:lnSpc>
                    <a:spcPct val="90000"/>
                  </a:lnSpc>
                </a:pPr>
                <a:r>
                  <a:rPr lang="en-US" sz="2000" dirty="0" smtClean="0"/>
                  <a:t>That have content in only the first few harmonics</a:t>
                </a:r>
              </a:p>
            </p:txBody>
          </p:sp>
        </mc:Choice>
        <mc:Fallback xmlns="">
          <p:sp>
            <p:nvSpPr>
              <p:cNvPr id="2" name="Rectangle 3"/>
              <p:cNvSpPr>
                <a:spLocks noGrp="1" noRot="1" noChangeAspect="1" noMove="1" noResize="1" noEditPoints="1" noAdjustHandles="1" noChangeArrowheads="1" noChangeShapeType="1" noTextEdit="1"/>
              </p:cNvSpPr>
              <p:nvPr>
                <p:ph idx="1"/>
              </p:nvPr>
            </p:nvSpPr>
            <p:spPr>
              <a:blipFill rotWithShape="1">
                <a:blip r:embed="rId2"/>
                <a:stretch>
                  <a:fillRect l="-593" t="-1398" b="-508"/>
                </a:stretch>
              </a:blipFill>
            </p:spPr>
            <p:txBody>
              <a:bodyPr/>
              <a:lstStyle/>
              <a:p>
                <a:r>
                  <a:rPr lang="en-US">
                    <a:noFill/>
                  </a:rPr>
                  <a:t> </a:t>
                </a:r>
              </a:p>
            </p:txBody>
          </p:sp>
        </mc:Fallback>
      </mc:AlternateContent>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Thesis Summary</a:t>
            </a:r>
          </a:p>
        </p:txBody>
      </p:sp>
    </p:spTree>
    <p:extLst>
      <p:ext uri="{BB962C8B-B14F-4D97-AF65-F5344CB8AC3E}">
        <p14:creationId xmlns:p14="http://schemas.microsoft.com/office/powerpoint/2010/main" val="10603853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92500" lnSpcReduction="10000"/>
          </a:bodyPr>
          <a:lstStyle/>
          <a:p>
            <a:pPr eaLnBrk="1" hangingPunct="1">
              <a:lnSpc>
                <a:spcPct val="90000"/>
              </a:lnSpc>
            </a:pPr>
            <a:r>
              <a:rPr lang="en-US" sz="2400" dirty="0" smtClean="0"/>
              <a:t>Increasing the number of time instances that can be used in the time-spectral network</a:t>
            </a:r>
          </a:p>
          <a:p>
            <a:pPr lvl="1">
              <a:lnSpc>
                <a:spcPct val="90000"/>
              </a:lnSpc>
            </a:pPr>
            <a:r>
              <a:rPr lang="en-US" sz="2000" dirty="0" smtClean="0"/>
              <a:t>127 time instances (63 harmonics) solved</a:t>
            </a:r>
          </a:p>
          <a:p>
            <a:pPr lvl="1">
              <a:lnSpc>
                <a:spcPct val="90000"/>
              </a:lnSpc>
            </a:pPr>
            <a:r>
              <a:rPr lang="en-US" sz="2000" dirty="0" smtClean="0"/>
              <a:t>No upper limit in sight</a:t>
            </a:r>
          </a:p>
          <a:p>
            <a:pPr eaLnBrk="1" hangingPunct="1">
              <a:lnSpc>
                <a:spcPct val="90000"/>
              </a:lnSpc>
            </a:pPr>
            <a:endParaRPr lang="en-US" sz="800" dirty="0" smtClean="0"/>
          </a:p>
          <a:p>
            <a:pPr eaLnBrk="1" hangingPunct="1">
              <a:lnSpc>
                <a:spcPct val="90000"/>
              </a:lnSpc>
            </a:pPr>
            <a:r>
              <a:rPr lang="en-US" sz="2400" dirty="0" smtClean="0"/>
              <a:t>Implicit, aeroelastic time-spectral solution</a:t>
            </a:r>
          </a:p>
          <a:p>
            <a:pPr lvl="1">
              <a:lnSpc>
                <a:spcPct val="90000"/>
              </a:lnSpc>
            </a:pPr>
            <a:r>
              <a:rPr lang="en-US" sz="2000" dirty="0" smtClean="0"/>
              <a:t>This work represents the first application of the time-spectral method to implicitly-coupled aeroelastic problems</a:t>
            </a:r>
          </a:p>
          <a:p>
            <a:pPr eaLnBrk="1" hangingPunct="1">
              <a:lnSpc>
                <a:spcPct val="90000"/>
              </a:lnSpc>
            </a:pPr>
            <a:endParaRPr lang="en-US" sz="900" dirty="0" smtClean="0"/>
          </a:p>
          <a:p>
            <a:pPr eaLnBrk="1" hangingPunct="1">
              <a:lnSpc>
                <a:spcPct val="90000"/>
              </a:lnSpc>
            </a:pPr>
            <a:r>
              <a:rPr lang="en-US" sz="2400" dirty="0" smtClean="0"/>
              <a:t>Quasi-periodic time-spectral flutter analysis</a:t>
            </a:r>
          </a:p>
          <a:p>
            <a:pPr lvl="1">
              <a:lnSpc>
                <a:spcPct val="90000"/>
              </a:lnSpc>
            </a:pPr>
            <a:r>
              <a:rPr lang="en-US" sz="2000" dirty="0" smtClean="0"/>
              <a:t>This work represents the first application of the BDFTS method to fixed-wing aeroelastic flutter analysis</a:t>
            </a:r>
          </a:p>
          <a:p>
            <a:pPr eaLnBrk="1" hangingPunct="1">
              <a:lnSpc>
                <a:spcPct val="90000"/>
              </a:lnSpc>
            </a:pPr>
            <a:endParaRPr lang="en-US" sz="800" dirty="0"/>
          </a:p>
          <a:p>
            <a:pPr eaLnBrk="1" hangingPunct="1">
              <a:lnSpc>
                <a:spcPct val="90000"/>
              </a:lnSpc>
            </a:pPr>
            <a:r>
              <a:rPr lang="en-US" sz="2400" dirty="0" smtClean="0"/>
              <a:t>Application of the SEMT to the Euler equations</a:t>
            </a:r>
          </a:p>
          <a:p>
            <a:pPr lvl="1">
              <a:lnSpc>
                <a:spcPct val="90000"/>
              </a:lnSpc>
            </a:pPr>
            <a:r>
              <a:rPr lang="en-US" sz="2000" dirty="0" smtClean="0"/>
              <a:t>It is believed that this work represents the first application of the SEMT tot eh Euler equations</a:t>
            </a:r>
          </a:p>
          <a:p>
            <a:pPr lvl="1">
              <a:lnSpc>
                <a:spcPct val="90000"/>
              </a:lnSpc>
            </a:pPr>
            <a:r>
              <a:rPr lang="en-US" sz="2000" dirty="0" smtClean="0"/>
              <a:t>Theoretical order of error convergence was demonstrated for 1</a:t>
            </a:r>
            <a:r>
              <a:rPr lang="en-US" sz="2000" baseline="30000" dirty="0" smtClean="0"/>
              <a:t>st</a:t>
            </a:r>
            <a:r>
              <a:rPr lang="en-US" sz="2000" dirty="0" smtClean="0"/>
              <a:t> through 5</a:t>
            </a:r>
            <a:r>
              <a:rPr lang="en-US" sz="2000" baseline="30000" dirty="0" smtClean="0"/>
              <a:t>th</a:t>
            </a:r>
            <a:r>
              <a:rPr lang="en-US" sz="2000" dirty="0" smtClean="0"/>
              <a:t> degree elements</a:t>
            </a:r>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Advancement to the Field</a:t>
            </a:r>
          </a:p>
        </p:txBody>
      </p:sp>
    </p:spTree>
    <p:extLst>
      <p:ext uri="{BB962C8B-B14F-4D97-AF65-F5344CB8AC3E}">
        <p14:creationId xmlns:p14="http://schemas.microsoft.com/office/powerpoint/2010/main" val="37584745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92500" lnSpcReduction="10000"/>
          </a:bodyPr>
          <a:lstStyle/>
          <a:p>
            <a:pPr eaLnBrk="1" hangingPunct="1">
              <a:lnSpc>
                <a:spcPct val="90000"/>
              </a:lnSpc>
            </a:pPr>
            <a:r>
              <a:rPr lang="en-US" sz="2400" dirty="0" smtClean="0"/>
              <a:t>Increasing the number of time instances that can be used in the time-spectral network</a:t>
            </a:r>
          </a:p>
          <a:p>
            <a:pPr lvl="1">
              <a:lnSpc>
                <a:spcPct val="90000"/>
              </a:lnSpc>
            </a:pPr>
            <a:r>
              <a:rPr lang="en-US" sz="2000" dirty="0" smtClean="0"/>
              <a:t>127 time instances (63 harmonics) solved</a:t>
            </a:r>
          </a:p>
          <a:p>
            <a:pPr lvl="1">
              <a:lnSpc>
                <a:spcPct val="90000"/>
              </a:lnSpc>
            </a:pPr>
            <a:r>
              <a:rPr lang="en-US" sz="2000" dirty="0" smtClean="0"/>
              <a:t>No upper limit in sight</a:t>
            </a:r>
          </a:p>
          <a:p>
            <a:pPr eaLnBrk="1" hangingPunct="1">
              <a:lnSpc>
                <a:spcPct val="90000"/>
              </a:lnSpc>
            </a:pPr>
            <a:endParaRPr lang="en-US" sz="800" dirty="0" smtClean="0"/>
          </a:p>
          <a:p>
            <a:pPr eaLnBrk="1" hangingPunct="1">
              <a:lnSpc>
                <a:spcPct val="90000"/>
              </a:lnSpc>
            </a:pPr>
            <a:r>
              <a:rPr lang="en-US" sz="2400" dirty="0" smtClean="0"/>
              <a:t>Implicit, aeroelastic time-spectral solution</a:t>
            </a:r>
          </a:p>
          <a:p>
            <a:pPr lvl="1">
              <a:lnSpc>
                <a:spcPct val="90000"/>
              </a:lnSpc>
            </a:pPr>
            <a:r>
              <a:rPr lang="en-US" sz="2000" dirty="0" smtClean="0"/>
              <a:t>This work represents the first application of the time-spectral method to implicitly-coupled aeroelastic problems</a:t>
            </a:r>
          </a:p>
          <a:p>
            <a:pPr eaLnBrk="1" hangingPunct="1">
              <a:lnSpc>
                <a:spcPct val="90000"/>
              </a:lnSpc>
            </a:pPr>
            <a:endParaRPr lang="en-US" sz="900" dirty="0" smtClean="0"/>
          </a:p>
          <a:p>
            <a:pPr eaLnBrk="1" hangingPunct="1">
              <a:lnSpc>
                <a:spcPct val="90000"/>
              </a:lnSpc>
            </a:pPr>
            <a:r>
              <a:rPr lang="en-US" sz="2400" dirty="0" smtClean="0"/>
              <a:t>Quasi-periodic time-spectral flutter analysis</a:t>
            </a:r>
          </a:p>
          <a:p>
            <a:pPr lvl="1">
              <a:lnSpc>
                <a:spcPct val="90000"/>
              </a:lnSpc>
            </a:pPr>
            <a:r>
              <a:rPr lang="en-US" sz="2000" dirty="0" smtClean="0"/>
              <a:t>This work represents the first application of the BDFTS method to fixed-wing aeroelastic flutter analysis</a:t>
            </a:r>
          </a:p>
          <a:p>
            <a:pPr eaLnBrk="1" hangingPunct="1">
              <a:lnSpc>
                <a:spcPct val="90000"/>
              </a:lnSpc>
            </a:pPr>
            <a:endParaRPr lang="en-US" sz="800" dirty="0"/>
          </a:p>
          <a:p>
            <a:pPr eaLnBrk="1" hangingPunct="1">
              <a:lnSpc>
                <a:spcPct val="90000"/>
              </a:lnSpc>
            </a:pPr>
            <a:r>
              <a:rPr lang="en-US" sz="2400" dirty="0" smtClean="0"/>
              <a:t>Application of the SEMT to the Euler equations</a:t>
            </a:r>
          </a:p>
          <a:p>
            <a:pPr lvl="1">
              <a:lnSpc>
                <a:spcPct val="90000"/>
              </a:lnSpc>
            </a:pPr>
            <a:r>
              <a:rPr lang="en-US" sz="2000" dirty="0" smtClean="0"/>
              <a:t>It is believed that this work represents the first application of the SEMT tot eh Euler equations</a:t>
            </a:r>
          </a:p>
          <a:p>
            <a:pPr lvl="1">
              <a:lnSpc>
                <a:spcPct val="90000"/>
              </a:lnSpc>
            </a:pPr>
            <a:r>
              <a:rPr lang="en-US" sz="2000" dirty="0" smtClean="0"/>
              <a:t>Theoretical order of error convergence was demonstrated for 1</a:t>
            </a:r>
            <a:r>
              <a:rPr lang="en-US" sz="2000" baseline="30000" dirty="0" smtClean="0"/>
              <a:t>st</a:t>
            </a:r>
            <a:r>
              <a:rPr lang="en-US" sz="2000" dirty="0" smtClean="0"/>
              <a:t> through 5</a:t>
            </a:r>
            <a:r>
              <a:rPr lang="en-US" sz="2000" baseline="30000" dirty="0" smtClean="0"/>
              <a:t>th</a:t>
            </a:r>
            <a:r>
              <a:rPr lang="en-US" sz="2000" dirty="0" smtClean="0"/>
              <a:t> degree elements</a:t>
            </a:r>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Advancement to the Field</a:t>
            </a:r>
          </a:p>
        </p:txBody>
      </p:sp>
    </p:spTree>
    <p:extLst>
      <p:ext uri="{BB962C8B-B14F-4D97-AF65-F5344CB8AC3E}">
        <p14:creationId xmlns:p14="http://schemas.microsoft.com/office/powerpoint/2010/main" val="3928759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77500" lnSpcReduction="20000"/>
          </a:bodyPr>
          <a:lstStyle/>
          <a:p>
            <a:pPr eaLnBrk="1" hangingPunct="1">
              <a:lnSpc>
                <a:spcPct val="90000"/>
              </a:lnSpc>
            </a:pPr>
            <a:r>
              <a:rPr lang="en-US" sz="3300" dirty="0" smtClean="0"/>
              <a:t>Solver Efficiency Improvements</a:t>
            </a:r>
          </a:p>
          <a:p>
            <a:pPr lvl="1">
              <a:lnSpc>
                <a:spcPct val="90000"/>
              </a:lnSpc>
            </a:pPr>
            <a:r>
              <a:rPr lang="en-US" sz="2300" dirty="0" smtClean="0"/>
              <a:t>The solver is more than an order of magnitude more efficient than the first time-spectral solver that was used in this work</a:t>
            </a:r>
          </a:p>
          <a:p>
            <a:pPr lvl="1">
              <a:lnSpc>
                <a:spcPct val="90000"/>
              </a:lnSpc>
            </a:pPr>
            <a:endParaRPr lang="en-US" sz="500" dirty="0" smtClean="0"/>
          </a:p>
          <a:p>
            <a:pPr lvl="1">
              <a:lnSpc>
                <a:spcPct val="90000"/>
              </a:lnSpc>
            </a:pPr>
            <a:r>
              <a:rPr lang="en-US" sz="2300" dirty="0" smtClean="0"/>
              <a:t>An optimal time-spectral solver would allow the wall-clock time to convergence to remain constant for any number of time instances so long as one CPU core is used per time instance</a:t>
            </a:r>
          </a:p>
          <a:p>
            <a:pPr lvl="1">
              <a:lnSpc>
                <a:spcPct val="90000"/>
              </a:lnSpc>
            </a:pPr>
            <a:endParaRPr lang="en-US" sz="500" dirty="0" smtClean="0"/>
          </a:p>
          <a:p>
            <a:pPr lvl="1">
              <a:lnSpc>
                <a:spcPct val="90000"/>
              </a:lnSpc>
            </a:pPr>
            <a:r>
              <a:rPr lang="en-US" sz="2300" dirty="0" smtClean="0"/>
              <a:t>The current solver uses much more than the optimal amount of time for large numbers of time instances and this trend worsens when </a:t>
            </a:r>
            <a:r>
              <a:rPr lang="en-US" sz="2300" dirty="0" err="1" smtClean="0"/>
              <a:t>freestream</a:t>
            </a:r>
            <a:r>
              <a:rPr lang="en-US" sz="2300" dirty="0" smtClean="0"/>
              <a:t> Mach number and reduced frequency are increased</a:t>
            </a:r>
          </a:p>
          <a:p>
            <a:pPr lvl="1">
              <a:lnSpc>
                <a:spcPct val="90000"/>
              </a:lnSpc>
            </a:pPr>
            <a:endParaRPr lang="en-US" sz="500" dirty="0"/>
          </a:p>
          <a:p>
            <a:pPr lvl="1">
              <a:lnSpc>
                <a:spcPct val="90000"/>
              </a:lnSpc>
            </a:pPr>
            <a:r>
              <a:rPr lang="en-US" sz="2300" dirty="0" smtClean="0"/>
              <a:t>Despite this non-optimality, the TS method can still solve most aeroelastic problems in less wall-clock time than the time-implicit method because of the additional parallelism in time, the increased number of periods needed to obtain a purely periodic solution in the case of the aeroelastic, time-implicit method, and the less strict convergence tolerance that time-spectral methods allows</a:t>
            </a:r>
          </a:p>
          <a:p>
            <a:pPr lvl="1">
              <a:lnSpc>
                <a:spcPct val="90000"/>
              </a:lnSpc>
            </a:pPr>
            <a:endParaRPr lang="en-US" sz="500" dirty="0" smtClean="0"/>
          </a:p>
          <a:p>
            <a:pPr lvl="1">
              <a:lnSpc>
                <a:spcPct val="90000"/>
              </a:lnSpc>
            </a:pPr>
            <a:r>
              <a:rPr lang="en-US" sz="2300" dirty="0" smtClean="0"/>
              <a:t>Solver efficiency needs to be further improved through the implementation of better </a:t>
            </a:r>
            <a:r>
              <a:rPr lang="en-US" sz="2300" dirty="0" err="1" smtClean="0"/>
              <a:t>preconditioners</a:t>
            </a:r>
            <a:r>
              <a:rPr lang="en-US" sz="2300" dirty="0" smtClean="0"/>
              <a:t> for FGMRES</a:t>
            </a:r>
            <a:r>
              <a:rPr lang="en-US" sz="2200" dirty="0" smtClean="0"/>
              <a:t>:</a:t>
            </a:r>
          </a:p>
          <a:p>
            <a:pPr lvl="1">
              <a:lnSpc>
                <a:spcPct val="90000"/>
              </a:lnSpc>
            </a:pPr>
            <a:endParaRPr lang="en-US" sz="200" dirty="0" smtClean="0"/>
          </a:p>
          <a:p>
            <a:pPr lvl="2">
              <a:lnSpc>
                <a:spcPct val="90000"/>
              </a:lnSpc>
            </a:pPr>
            <a:r>
              <a:rPr lang="en-US" sz="2100" dirty="0" smtClean="0"/>
              <a:t>Linear-agglomerated </a:t>
            </a:r>
            <a:r>
              <a:rPr lang="en-US" sz="2100" dirty="0" err="1" smtClean="0"/>
              <a:t>multigrid</a:t>
            </a:r>
            <a:endParaRPr lang="en-US" sz="2100" dirty="0" smtClean="0"/>
          </a:p>
          <a:p>
            <a:pPr lvl="2">
              <a:lnSpc>
                <a:spcPct val="90000"/>
              </a:lnSpc>
            </a:pPr>
            <a:r>
              <a:rPr lang="en-US" sz="2100" dirty="0" smtClean="0"/>
              <a:t>Incomplete LU factorization</a:t>
            </a:r>
          </a:p>
          <a:p>
            <a:pPr lvl="2">
              <a:lnSpc>
                <a:spcPct val="90000"/>
              </a:lnSpc>
            </a:pPr>
            <a:r>
              <a:rPr lang="en-US" sz="2100" dirty="0" smtClean="0"/>
              <a:t>Combinations of different types</a:t>
            </a:r>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Future Work</a:t>
            </a:r>
          </a:p>
        </p:txBody>
      </p:sp>
    </p:spTree>
    <p:extLst>
      <p:ext uri="{BB962C8B-B14F-4D97-AF65-F5344CB8AC3E}">
        <p14:creationId xmlns:p14="http://schemas.microsoft.com/office/powerpoint/2010/main" val="30466898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92500" lnSpcReduction="10000"/>
          </a:bodyPr>
          <a:lstStyle/>
          <a:p>
            <a:pPr eaLnBrk="1" hangingPunct="1">
              <a:lnSpc>
                <a:spcPct val="90000"/>
              </a:lnSpc>
            </a:pPr>
            <a:r>
              <a:rPr lang="en-US" sz="2400" dirty="0" smtClean="0"/>
              <a:t>Flutter Frequency Determination for BDFTS Flutter Analysis</a:t>
            </a:r>
          </a:p>
          <a:p>
            <a:pPr lvl="1">
              <a:lnSpc>
                <a:spcPct val="90000"/>
              </a:lnSpc>
            </a:pPr>
            <a:r>
              <a:rPr lang="en-US" sz="2000" dirty="0" smtClean="0"/>
              <a:t>A method must be developed that allows the determination of the actual frequency of flutter with a BDFTS flutter solution is being found</a:t>
            </a:r>
          </a:p>
          <a:p>
            <a:pPr eaLnBrk="1" hangingPunct="1">
              <a:lnSpc>
                <a:spcPct val="90000"/>
              </a:lnSpc>
            </a:pPr>
            <a:endParaRPr lang="en-US" sz="800" dirty="0" smtClean="0"/>
          </a:p>
          <a:p>
            <a:pPr eaLnBrk="1" hangingPunct="1">
              <a:lnSpc>
                <a:spcPct val="90000"/>
              </a:lnSpc>
            </a:pPr>
            <a:r>
              <a:rPr lang="en-US" sz="2400" dirty="0" err="1" smtClean="0"/>
              <a:t>Adjoint</a:t>
            </a:r>
            <a:r>
              <a:rPr lang="en-US" sz="2400" dirty="0" smtClean="0"/>
              <a:t> based </a:t>
            </a:r>
            <a:r>
              <a:rPr lang="en-US" sz="2400" i="1" dirty="0" err="1" smtClean="0"/>
              <a:t>hp</a:t>
            </a:r>
            <a:r>
              <a:rPr lang="en-US" sz="2400" dirty="0" smtClean="0"/>
              <a:t>-refinement in Time</a:t>
            </a:r>
          </a:p>
          <a:p>
            <a:pPr lvl="1">
              <a:lnSpc>
                <a:spcPct val="90000"/>
              </a:lnSpc>
            </a:pPr>
            <a:r>
              <a:rPr lang="en-US" sz="2000" dirty="0" smtClean="0"/>
              <a:t>For TS, automatic </a:t>
            </a:r>
            <a:r>
              <a:rPr lang="en-US" sz="2000" i="1" dirty="0" smtClean="0"/>
              <a:t>p</a:t>
            </a:r>
            <a:r>
              <a:rPr lang="en-US" sz="2000" dirty="0" smtClean="0"/>
              <a:t>-refinement would allow a solution of a specified precision to be found with an engineer having to constantly add time instances to see if the solution changes</a:t>
            </a:r>
          </a:p>
          <a:p>
            <a:pPr lvl="1">
              <a:lnSpc>
                <a:spcPct val="90000"/>
              </a:lnSpc>
            </a:pPr>
            <a:endParaRPr lang="en-US" sz="400" dirty="0" smtClean="0"/>
          </a:p>
          <a:p>
            <a:pPr lvl="1">
              <a:lnSpc>
                <a:spcPct val="90000"/>
              </a:lnSpc>
            </a:pPr>
            <a:r>
              <a:rPr lang="en-US" sz="2000" dirty="0" smtClean="0"/>
              <a:t>For BDFTS, different periods of the solution could have different numbers of time instances so that the precision of the final solution was within a specified threshold, without wasting time instances in periods that do not need them</a:t>
            </a:r>
          </a:p>
          <a:p>
            <a:pPr lvl="1">
              <a:lnSpc>
                <a:spcPct val="90000"/>
              </a:lnSpc>
            </a:pPr>
            <a:endParaRPr lang="en-US" sz="500" dirty="0"/>
          </a:p>
          <a:p>
            <a:pPr lvl="1">
              <a:lnSpc>
                <a:spcPct val="90000"/>
              </a:lnSpc>
            </a:pPr>
            <a:r>
              <a:rPr lang="en-US" sz="2000" dirty="0" smtClean="0"/>
              <a:t>For SEMT, </a:t>
            </a:r>
            <a:r>
              <a:rPr lang="en-US" sz="2000" i="1" dirty="0" err="1" smtClean="0"/>
              <a:t>hp</a:t>
            </a:r>
            <a:r>
              <a:rPr lang="en-US" sz="2000" dirty="0" smtClean="0"/>
              <a:t>-refinement could be used to cluster time elements in areas of sharp time gradients and discontinuity while also choosing the best degree to use within each element to minimize error at the lowest computational cost</a:t>
            </a:r>
            <a:endParaRPr lang="en-US" sz="500" dirty="0" smtClean="0"/>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Future Work</a:t>
            </a:r>
          </a:p>
        </p:txBody>
      </p:sp>
    </p:spTree>
    <p:extLst>
      <p:ext uri="{BB962C8B-B14F-4D97-AF65-F5344CB8AC3E}">
        <p14:creationId xmlns:p14="http://schemas.microsoft.com/office/powerpoint/2010/main" val="41577521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lnSpcReduction="10000"/>
          </a:bodyPr>
          <a:lstStyle/>
          <a:p>
            <a:pPr eaLnBrk="1" hangingPunct="1">
              <a:lnSpc>
                <a:spcPct val="90000"/>
              </a:lnSpc>
            </a:pPr>
            <a:r>
              <a:rPr lang="en-US" sz="2400" dirty="0" err="1" smtClean="0"/>
              <a:t>Artifical</a:t>
            </a:r>
            <a:r>
              <a:rPr lang="en-US" sz="2400" dirty="0" smtClean="0"/>
              <a:t> Viscosity in Time</a:t>
            </a:r>
          </a:p>
          <a:p>
            <a:pPr lvl="1">
              <a:lnSpc>
                <a:spcPct val="90000"/>
              </a:lnSpc>
            </a:pPr>
            <a:r>
              <a:rPr lang="en-US" sz="2000" dirty="0" smtClean="0"/>
              <a:t>While </a:t>
            </a:r>
            <a:r>
              <a:rPr lang="en-US" sz="2000" i="1" dirty="0" err="1" smtClean="0"/>
              <a:t>hp</a:t>
            </a:r>
            <a:r>
              <a:rPr lang="en-US" sz="2000" dirty="0" smtClean="0"/>
              <a:t>-refinement is one method to address discontinuities, another is the introduction of artificial viscosity in time that would “smear” out these discontinuities so that the solution became computationally smooth</a:t>
            </a:r>
          </a:p>
          <a:p>
            <a:pPr eaLnBrk="1" hangingPunct="1">
              <a:lnSpc>
                <a:spcPct val="90000"/>
              </a:lnSpc>
            </a:pPr>
            <a:endParaRPr lang="en-US" sz="800" dirty="0" smtClean="0"/>
          </a:p>
          <a:p>
            <a:pPr eaLnBrk="1" hangingPunct="1">
              <a:lnSpc>
                <a:spcPct val="90000"/>
              </a:lnSpc>
            </a:pPr>
            <a:r>
              <a:rPr lang="en-US" sz="2400" dirty="0" smtClean="0"/>
              <a:t>Cell-discontinuous time-spectral method</a:t>
            </a:r>
            <a:endParaRPr lang="en-US" sz="2400" dirty="0"/>
          </a:p>
          <a:p>
            <a:pPr lvl="1">
              <a:lnSpc>
                <a:spcPct val="90000"/>
              </a:lnSpc>
            </a:pPr>
            <a:r>
              <a:rPr lang="en-US" sz="2000" dirty="0" smtClean="0"/>
              <a:t>In the current time-spectral scheme, all cells in the spatial mesh use the same number of time instances</a:t>
            </a:r>
          </a:p>
          <a:p>
            <a:pPr lvl="1">
              <a:lnSpc>
                <a:spcPct val="90000"/>
              </a:lnSpc>
            </a:pPr>
            <a:r>
              <a:rPr lang="en-US" sz="2000" dirty="0" smtClean="0"/>
              <a:t>A new scheme could be developed where each cell of the spatial grid only had as many time instances as were needed to resolve the objective of the analysis to a given precision</a:t>
            </a:r>
          </a:p>
          <a:p>
            <a:pPr lvl="1">
              <a:lnSpc>
                <a:spcPct val="90000"/>
              </a:lnSpc>
            </a:pPr>
            <a:r>
              <a:rPr lang="en-US" sz="2000" dirty="0" smtClean="0"/>
              <a:t>Different cells would have different numbers of time instances</a:t>
            </a:r>
          </a:p>
          <a:p>
            <a:pPr lvl="1">
              <a:lnSpc>
                <a:spcPct val="90000"/>
              </a:lnSpc>
            </a:pPr>
            <a:r>
              <a:rPr lang="en-US" sz="2000" i="1" dirty="0"/>
              <a:t>p</a:t>
            </a:r>
            <a:r>
              <a:rPr lang="en-US" sz="2000" dirty="0" smtClean="0"/>
              <a:t>-refinement in time could be used to ensure enough time instances were used in each cell</a:t>
            </a:r>
          </a:p>
          <a:p>
            <a:pPr lvl="1">
              <a:lnSpc>
                <a:spcPct val="90000"/>
              </a:lnSpc>
            </a:pPr>
            <a:r>
              <a:rPr lang="en-US" sz="2000" dirty="0" smtClean="0"/>
              <a:t>A scheme of this nature would likely not be discretely conservative, so analysis must be done to assess the scheme</a:t>
            </a:r>
          </a:p>
          <a:p>
            <a:pPr eaLnBrk="1" hangingPunct="1">
              <a:lnSpc>
                <a:spcPct val="90000"/>
              </a:lnSpc>
            </a:pPr>
            <a:endParaRPr lang="en-US" sz="2400" dirty="0"/>
          </a:p>
          <a:p>
            <a:pPr eaLnBrk="1" hangingPunct="1">
              <a:lnSpc>
                <a:spcPct val="90000"/>
              </a:lnSpc>
            </a:pPr>
            <a:endParaRPr lang="en-US" sz="2400" dirty="0" smtClean="0"/>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Future Work</a:t>
            </a:r>
          </a:p>
        </p:txBody>
      </p:sp>
    </p:spTree>
    <p:extLst>
      <p:ext uri="{BB962C8B-B14F-4D97-AF65-F5344CB8AC3E}">
        <p14:creationId xmlns:p14="http://schemas.microsoft.com/office/powerpoint/2010/main" val="9697754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idx="1"/>
          </p:nvPr>
        </p:nvSpPr>
        <p:spPr/>
        <p:txBody>
          <a:bodyPr>
            <a:normAutofit fontScale="92500" lnSpcReduction="10000"/>
          </a:bodyPr>
          <a:lstStyle/>
          <a:p>
            <a:pPr eaLnBrk="1" hangingPunct="1">
              <a:lnSpc>
                <a:spcPct val="90000"/>
              </a:lnSpc>
            </a:pPr>
            <a:r>
              <a:rPr lang="en-US" sz="2400" dirty="0" smtClean="0"/>
              <a:t>Monolithic-time and Periodic SEMT</a:t>
            </a:r>
          </a:p>
          <a:p>
            <a:pPr lvl="1">
              <a:lnSpc>
                <a:spcPct val="90000"/>
              </a:lnSpc>
            </a:pPr>
            <a:r>
              <a:rPr lang="en-US" sz="2000" dirty="0" smtClean="0"/>
              <a:t>These two other methods for coupling spectral elements in time have not yet been implemented and should be explored </a:t>
            </a:r>
          </a:p>
          <a:p>
            <a:pPr eaLnBrk="1" hangingPunct="1">
              <a:lnSpc>
                <a:spcPct val="90000"/>
              </a:lnSpc>
            </a:pPr>
            <a:endParaRPr lang="en-US" sz="400" dirty="0" smtClean="0"/>
          </a:p>
          <a:p>
            <a:pPr eaLnBrk="1" hangingPunct="1">
              <a:lnSpc>
                <a:spcPct val="90000"/>
              </a:lnSpc>
            </a:pPr>
            <a:r>
              <a:rPr lang="en-US" sz="2400" dirty="0" smtClean="0"/>
              <a:t>Deforming Meshes</a:t>
            </a:r>
            <a:endParaRPr lang="en-US" sz="2400" dirty="0"/>
          </a:p>
          <a:p>
            <a:pPr lvl="1">
              <a:lnSpc>
                <a:spcPct val="90000"/>
              </a:lnSpc>
            </a:pPr>
            <a:r>
              <a:rPr lang="en-US" sz="2000" dirty="0" smtClean="0"/>
              <a:t>All problems in the thesis used rigid mesh motion</a:t>
            </a:r>
          </a:p>
          <a:p>
            <a:pPr lvl="1">
              <a:lnSpc>
                <a:spcPct val="90000"/>
              </a:lnSpc>
            </a:pPr>
            <a:r>
              <a:rPr lang="en-US" sz="2000" dirty="0" smtClean="0"/>
              <a:t>3D problems require deforming meshes</a:t>
            </a:r>
          </a:p>
          <a:p>
            <a:pPr lvl="1">
              <a:lnSpc>
                <a:spcPct val="90000"/>
              </a:lnSpc>
            </a:pPr>
            <a:r>
              <a:rPr lang="en-US" sz="2000" dirty="0" smtClean="0"/>
              <a:t>The mesh deformation equations would need to be implicitly coupled to retain the efficiencies developed herein</a:t>
            </a:r>
          </a:p>
          <a:p>
            <a:pPr lvl="1">
              <a:lnSpc>
                <a:spcPct val="90000"/>
              </a:lnSpc>
            </a:pPr>
            <a:endParaRPr lang="en-US" sz="400" dirty="0" smtClean="0"/>
          </a:p>
          <a:p>
            <a:pPr eaLnBrk="1" hangingPunct="1">
              <a:lnSpc>
                <a:spcPct val="90000"/>
              </a:lnSpc>
            </a:pPr>
            <a:r>
              <a:rPr lang="en-US" sz="2400" dirty="0" err="1" smtClean="0"/>
              <a:t>Discontinous-Galerkin</a:t>
            </a:r>
            <a:r>
              <a:rPr lang="en-US" sz="2400" dirty="0" smtClean="0"/>
              <a:t> Method in Time (DGMT)</a:t>
            </a:r>
          </a:p>
          <a:p>
            <a:pPr lvl="1">
              <a:lnSpc>
                <a:spcPct val="90000"/>
              </a:lnSpc>
            </a:pPr>
            <a:r>
              <a:rPr lang="en-US" sz="2000" dirty="0" smtClean="0"/>
              <a:t>SEMT is continuous, allowing discontinuity at the end points of the time elements might allow for a better discretization</a:t>
            </a:r>
          </a:p>
          <a:p>
            <a:pPr lvl="1">
              <a:lnSpc>
                <a:spcPct val="90000"/>
              </a:lnSpc>
            </a:pPr>
            <a:endParaRPr lang="en-US" sz="400" dirty="0"/>
          </a:p>
          <a:p>
            <a:pPr eaLnBrk="1" hangingPunct="1">
              <a:lnSpc>
                <a:spcPct val="90000"/>
              </a:lnSpc>
            </a:pPr>
            <a:r>
              <a:rPr lang="en-US" sz="2400" dirty="0" smtClean="0"/>
              <a:t>Fully-implicit </a:t>
            </a:r>
            <a:r>
              <a:rPr lang="en-US" sz="2400" dirty="0" err="1" smtClean="0"/>
              <a:t>Runge-Kutta</a:t>
            </a:r>
            <a:r>
              <a:rPr lang="en-US" sz="2400" dirty="0" smtClean="0"/>
              <a:t> (FIRK)</a:t>
            </a:r>
            <a:endParaRPr lang="en-US" sz="2400" dirty="0"/>
          </a:p>
          <a:p>
            <a:pPr lvl="1">
              <a:lnSpc>
                <a:spcPct val="90000"/>
              </a:lnSpc>
            </a:pPr>
            <a:r>
              <a:rPr lang="en-US" sz="2000" dirty="0" smtClean="0"/>
              <a:t>This is another set of higher-order methods that could be applied in the time dimension and might yield better accuracy and convergence than the methods examined thus far</a:t>
            </a:r>
          </a:p>
        </p:txBody>
      </p:sp>
      <p:sp>
        <p:nvSpPr>
          <p:cNvPr id="76803" name="Rectangle 2"/>
          <p:cNvSpPr>
            <a:spLocks noGrp="1" noChangeArrowheads="1"/>
          </p:cNvSpPr>
          <p:nvPr>
            <p:ph type="title"/>
          </p:nvPr>
        </p:nvSpPr>
        <p:spPr/>
        <p:txBody>
          <a:bodyPr/>
          <a:lstStyle/>
          <a:p>
            <a:pPr eaLnBrk="1" hangingPunct="1"/>
            <a:r>
              <a:rPr lang="en-US" altLang="zh-CN" dirty="0" smtClean="0">
                <a:ea typeface="宋体" pitchFamily="2" charset="-122"/>
              </a:rPr>
              <a:t>Future Work</a:t>
            </a:r>
          </a:p>
        </p:txBody>
      </p:sp>
    </p:spTree>
    <p:extLst>
      <p:ext uri="{BB962C8B-B14F-4D97-AF65-F5344CB8AC3E}">
        <p14:creationId xmlns:p14="http://schemas.microsoft.com/office/powerpoint/2010/main" val="314395862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pic>
        <p:nvPicPr>
          <p:cNvPr id="4098" name="Picture 2" descr="C:\Users\Nathan L. Mundis\AppData\Local\Microsoft\Windows\Temporary Internet Files\Content.IE5\BW8P5SKA\MC9000786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8448" y="157509"/>
            <a:ext cx="773352" cy="16637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Nathan L. Mundis\AppData\Local\Microsoft\Windows\Temporary Internet Files\Content.IE5\XU2IW7EP\MC9000787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7389" y="1821209"/>
            <a:ext cx="691159"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770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Autofit/>
          </a:bodyPr>
          <a:lstStyle/>
          <a:p>
            <a:pPr eaLnBrk="1" hangingPunct="1"/>
            <a:r>
              <a:rPr lang="en-US" altLang="zh-CN" sz="2900" dirty="0" smtClean="0">
                <a:ea typeface="宋体" pitchFamily="2" charset="-122"/>
              </a:rPr>
              <a:t>When a problem is periodic, each instance in time is coupled not only to the past but to the future as well</a:t>
            </a:r>
          </a:p>
          <a:p>
            <a:pPr eaLnBrk="1" hangingPunct="1"/>
            <a:r>
              <a:rPr lang="en-US" altLang="zh-CN" sz="2900" dirty="0" smtClean="0">
                <a:ea typeface="宋体" pitchFamily="2" charset="-122"/>
              </a:rPr>
              <a:t>What happens now happens in exactly the same way one period in time later</a:t>
            </a:r>
          </a:p>
          <a:p>
            <a:pPr eaLnBrk="1" hangingPunct="1"/>
            <a:r>
              <a:rPr lang="en-US" altLang="zh-CN" sz="2900" dirty="0" smtClean="0">
                <a:ea typeface="宋体" pitchFamily="2" charset="-122"/>
              </a:rPr>
              <a:t>Since this is the case, </a:t>
            </a:r>
            <a:r>
              <a:rPr lang="en-US" altLang="zh-CN" sz="2900" dirty="0" smtClean="0">
                <a:ea typeface="宋体" pitchFamily="2" charset="-122"/>
              </a:rPr>
              <a:t>periodic </a:t>
            </a:r>
            <a:r>
              <a:rPr lang="en-US" altLang="zh-CN" sz="2900" dirty="0" smtClean="0">
                <a:ea typeface="宋体" pitchFamily="2" charset="-122"/>
              </a:rPr>
              <a:t>(spectral) </a:t>
            </a:r>
            <a:r>
              <a:rPr lang="en-US" altLang="zh-CN" sz="2900" dirty="0" smtClean="0">
                <a:ea typeface="宋体" pitchFamily="2" charset="-122"/>
              </a:rPr>
              <a:t>functions, </a:t>
            </a:r>
            <a:r>
              <a:rPr lang="en-US" altLang="zh-CN" sz="2900" dirty="0" smtClean="0">
                <a:ea typeface="宋体" pitchFamily="2" charset="-122"/>
              </a:rPr>
              <a:t>i.e. </a:t>
            </a:r>
            <a:r>
              <a:rPr lang="en-US" altLang="zh-CN" sz="2900" dirty="0" err="1" smtClean="0">
                <a:ea typeface="宋体" pitchFamily="2" charset="-122"/>
              </a:rPr>
              <a:t>sines</a:t>
            </a:r>
            <a:r>
              <a:rPr lang="en-US" altLang="zh-CN" sz="2900" dirty="0" smtClean="0">
                <a:ea typeface="宋体" pitchFamily="2" charset="-122"/>
              </a:rPr>
              <a:t> and cosines, </a:t>
            </a:r>
            <a:r>
              <a:rPr lang="en-US" altLang="zh-CN" sz="2900" dirty="0" smtClean="0">
                <a:ea typeface="宋体" pitchFamily="2" charset="-122"/>
              </a:rPr>
              <a:t>can be used to </a:t>
            </a:r>
            <a:r>
              <a:rPr lang="en-US" altLang="zh-CN" sz="2900" dirty="0" smtClean="0">
                <a:ea typeface="宋体" pitchFamily="2" charset="-122"/>
              </a:rPr>
              <a:t>describe the progression of the solution in time</a:t>
            </a:r>
          </a:p>
          <a:p>
            <a:pPr eaLnBrk="1" hangingPunct="1"/>
            <a:r>
              <a:rPr lang="en-US" altLang="zh-CN" sz="2900" dirty="0" smtClean="0">
                <a:ea typeface="宋体" pitchFamily="2" charset="-122"/>
              </a:rPr>
              <a:t>THIS is the time-spectral method</a:t>
            </a:r>
          </a:p>
        </p:txBody>
      </p:sp>
      <p:sp>
        <p:nvSpPr>
          <p:cNvPr id="48131"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TS Introduction</a:t>
            </a:r>
          </a:p>
        </p:txBody>
      </p:sp>
    </p:spTree>
    <p:extLst>
      <p:ext uri="{BB962C8B-B14F-4D97-AF65-F5344CB8AC3E}">
        <p14:creationId xmlns:p14="http://schemas.microsoft.com/office/powerpoint/2010/main" val="927864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99" name="Rectangle 3"/>
              <p:cNvSpPr>
                <a:spLocks noGrp="1" noChangeArrowheads="1"/>
              </p:cNvSpPr>
              <p:nvPr>
                <p:ph idx="1"/>
              </p:nvPr>
            </p:nvSpPr>
            <p:spPr/>
            <p:txBody>
              <a:bodyPr>
                <a:normAutofit fontScale="85000" lnSpcReduction="10000"/>
              </a:bodyPr>
              <a:lstStyle/>
              <a:p>
                <a:pPr eaLnBrk="1" hangingPunct="1"/>
                <a:r>
                  <a:rPr lang="en-US" altLang="zh-CN" sz="3500" dirty="0" smtClean="0">
                    <a:ea typeface="宋体" pitchFamily="2" charset="-122"/>
                  </a:rPr>
                  <a:t>It turns out that 3 points in time uniquely determine a linear combination of a constant mode and a single harmonic of the spectral basis:</a:t>
                </a:r>
              </a:p>
              <a:p>
                <a:pPr eaLnBrk="1" hangingPunct="1"/>
                <a:endParaRPr lang="en-US" altLang="zh-CN" sz="900" dirty="0">
                  <a:ea typeface="宋体" pitchFamily="2" charset="-122"/>
                </a:endParaRPr>
              </a:p>
              <a:p>
                <a:pPr marL="0" indent="0" eaLnBrk="1" hangingPunct="1">
                  <a:buNone/>
                </a:pPr>
                <a14:m>
                  <m:oMathPara xmlns:m="http://schemas.openxmlformats.org/officeDocument/2006/math">
                    <m:oMathParaPr>
                      <m:jc m:val="centerGroup"/>
                    </m:oMathParaPr>
                    <m:oMath xmlns:m="http://schemas.openxmlformats.org/officeDocument/2006/math">
                      <m:sSub>
                        <m:sSubPr>
                          <m:ctrlPr>
                            <a:rPr lang="en-US" altLang="zh-CN" sz="2800" i="1" smtClean="0">
                              <a:latin typeface="Cambria Math"/>
                              <a:ea typeface="宋体" pitchFamily="2" charset="-122"/>
                            </a:rPr>
                          </m:ctrlPr>
                        </m:sSubPr>
                        <m:e>
                          <m:r>
                            <a:rPr lang="en-US" altLang="zh-CN" sz="2800" b="0" i="1" smtClean="0">
                              <a:latin typeface="Cambria Math"/>
                              <a:ea typeface="宋体" pitchFamily="2" charset="-122"/>
                            </a:rPr>
                            <m:t>𝑈</m:t>
                          </m:r>
                          <m:d>
                            <m:dPr>
                              <m:ctrlPr>
                                <a:rPr lang="en-US" altLang="zh-CN" sz="2800" b="0" i="1" smtClean="0">
                                  <a:latin typeface="Cambria Math"/>
                                  <a:ea typeface="宋体" pitchFamily="2" charset="-122"/>
                                </a:rPr>
                              </m:ctrlPr>
                            </m:dPr>
                            <m:e>
                              <m:r>
                                <a:rPr lang="en-US" altLang="zh-CN" sz="2800" b="0" i="1" smtClean="0">
                                  <a:latin typeface="Cambria Math"/>
                                  <a:ea typeface="宋体" pitchFamily="2" charset="-122"/>
                                </a:rPr>
                                <m:t>𝑡</m:t>
                              </m:r>
                            </m:e>
                          </m:d>
                          <m:r>
                            <a:rPr lang="en-US" altLang="zh-CN" sz="2800" b="0" i="1" smtClean="0">
                              <a:latin typeface="Cambria Math"/>
                              <a:ea typeface="宋体" pitchFamily="2" charset="-122"/>
                            </a:rPr>
                            <m:t>=</m:t>
                          </m:r>
                          <m:r>
                            <a:rPr lang="en-US" altLang="zh-CN" sz="2800" b="0" i="1" smtClean="0">
                              <a:latin typeface="Cambria Math"/>
                              <a:ea typeface="宋体" pitchFamily="2" charset="-122"/>
                            </a:rPr>
                            <m:t>𝐴</m:t>
                          </m:r>
                        </m:e>
                        <m:sub>
                          <m:r>
                            <a:rPr lang="en-US" altLang="zh-CN" sz="2800" b="0" i="1" smtClean="0">
                              <a:latin typeface="Cambria Math"/>
                              <a:ea typeface="宋体" pitchFamily="2" charset="-122"/>
                            </a:rPr>
                            <m:t>0</m:t>
                          </m:r>
                        </m:sub>
                      </m:sSub>
                      <m:r>
                        <a:rPr lang="en-US" altLang="zh-CN" sz="2800" b="0" i="1" smtClean="0">
                          <a:latin typeface="Cambria Math"/>
                          <a:ea typeface="宋体" pitchFamily="2" charset="-122"/>
                        </a:rPr>
                        <m:t>+</m:t>
                      </m:r>
                      <m:sSub>
                        <m:sSubPr>
                          <m:ctrlPr>
                            <a:rPr lang="en-US" altLang="zh-CN" sz="2800" b="0" i="1" smtClean="0">
                              <a:latin typeface="Cambria Math"/>
                              <a:ea typeface="宋体" pitchFamily="2" charset="-122"/>
                            </a:rPr>
                          </m:ctrlPr>
                        </m:sSubPr>
                        <m:e>
                          <m:r>
                            <a:rPr lang="en-US" altLang="zh-CN" sz="2800" b="0" i="1" smtClean="0">
                              <a:latin typeface="Cambria Math"/>
                              <a:ea typeface="宋体" pitchFamily="2" charset="-122"/>
                            </a:rPr>
                            <m:t>𝐴</m:t>
                          </m:r>
                        </m:e>
                        <m:sub>
                          <m:r>
                            <a:rPr lang="en-US" altLang="zh-CN" sz="2800" b="0" i="1" smtClean="0">
                              <a:latin typeface="Cambria Math"/>
                              <a:ea typeface="宋体" pitchFamily="2" charset="-122"/>
                            </a:rPr>
                            <m:t>1</m:t>
                          </m:r>
                        </m:sub>
                      </m:sSub>
                      <m:func>
                        <m:funcPr>
                          <m:ctrlPr>
                            <a:rPr lang="en-US" altLang="zh-CN" sz="2800" b="0" i="1" smtClean="0">
                              <a:latin typeface="Cambria Math"/>
                              <a:ea typeface="宋体" pitchFamily="2" charset="-122"/>
                            </a:rPr>
                          </m:ctrlPr>
                        </m:funcPr>
                        <m:fName>
                          <m:r>
                            <m:rPr>
                              <m:sty m:val="p"/>
                            </m:rPr>
                            <a:rPr lang="en-US" altLang="zh-CN" sz="2800" b="0" i="0" smtClean="0">
                              <a:latin typeface="Cambria Math"/>
                              <a:ea typeface="宋体" pitchFamily="2" charset="-122"/>
                            </a:rPr>
                            <m:t>sin</m:t>
                          </m:r>
                        </m:fName>
                        <m:e>
                          <m:d>
                            <m:dPr>
                              <m:ctrlPr>
                                <a:rPr lang="en-US" altLang="zh-CN" sz="2800" b="0" i="1" smtClean="0">
                                  <a:latin typeface="Cambria Math"/>
                                  <a:ea typeface="宋体" pitchFamily="2" charset="-122"/>
                                </a:rPr>
                              </m:ctrlPr>
                            </m:dPr>
                            <m:e>
                              <m:r>
                                <a:rPr lang="zh-CN" altLang="en-US" sz="2800" b="0" i="1" smtClean="0">
                                  <a:latin typeface="Cambria Math"/>
                                  <a:ea typeface="宋体" pitchFamily="2" charset="-122"/>
                                </a:rPr>
                                <m:t>𝜔</m:t>
                              </m:r>
                              <m:r>
                                <a:rPr lang="en-US" altLang="zh-CN" sz="2800" b="0" i="1" smtClean="0">
                                  <a:latin typeface="Cambria Math"/>
                                  <a:ea typeface="宋体" pitchFamily="2" charset="-122"/>
                                </a:rPr>
                                <m:t>𝑡</m:t>
                              </m:r>
                            </m:e>
                          </m:d>
                        </m:e>
                      </m:func>
                      <m:r>
                        <a:rPr lang="en-US" altLang="zh-CN" sz="2800" b="0" i="1" smtClean="0">
                          <a:latin typeface="Cambria Math"/>
                          <a:ea typeface="宋体" pitchFamily="2" charset="-122"/>
                        </a:rPr>
                        <m:t>+</m:t>
                      </m:r>
                      <m:sSub>
                        <m:sSubPr>
                          <m:ctrlPr>
                            <a:rPr lang="en-US" altLang="zh-CN" sz="2800" b="0" i="1" smtClean="0">
                              <a:latin typeface="Cambria Math"/>
                              <a:ea typeface="宋体" pitchFamily="2" charset="-122"/>
                            </a:rPr>
                          </m:ctrlPr>
                        </m:sSubPr>
                        <m:e>
                          <m:r>
                            <a:rPr lang="en-US" altLang="zh-CN" sz="2800" b="0" i="1" smtClean="0">
                              <a:latin typeface="Cambria Math"/>
                              <a:ea typeface="宋体" pitchFamily="2" charset="-122"/>
                            </a:rPr>
                            <m:t>𝐵</m:t>
                          </m:r>
                        </m:e>
                        <m:sub>
                          <m:r>
                            <a:rPr lang="en-US" altLang="zh-CN" sz="2800" b="0" i="1" smtClean="0">
                              <a:latin typeface="Cambria Math"/>
                              <a:ea typeface="宋体" pitchFamily="2" charset="-122"/>
                            </a:rPr>
                            <m:t>1</m:t>
                          </m:r>
                        </m:sub>
                      </m:sSub>
                      <m:r>
                        <m:rPr>
                          <m:sty m:val="p"/>
                        </m:rPr>
                        <a:rPr lang="en-US" altLang="zh-CN" sz="2800" b="0" i="0" smtClean="0">
                          <a:latin typeface="Cambria Math"/>
                          <a:ea typeface="宋体" pitchFamily="2" charset="-122"/>
                        </a:rPr>
                        <m:t>cos</m:t>
                      </m:r>
                      <m:r>
                        <a:rPr lang="en-US" altLang="zh-CN" sz="2800" b="0" i="1" smtClean="0">
                          <a:latin typeface="Cambria Math"/>
                          <a:ea typeface="宋体" pitchFamily="2" charset="-122"/>
                        </a:rPr>
                        <m:t>⁡(</m:t>
                      </m:r>
                      <m:r>
                        <a:rPr lang="zh-CN" altLang="en-US" sz="2800" b="0" i="1" smtClean="0">
                          <a:latin typeface="Cambria Math"/>
                          <a:ea typeface="宋体" pitchFamily="2" charset="-122"/>
                        </a:rPr>
                        <m:t>𝜔</m:t>
                      </m:r>
                      <m:r>
                        <a:rPr lang="en-US" altLang="zh-CN" sz="2800" b="0" i="1" smtClean="0">
                          <a:latin typeface="Cambria Math"/>
                          <a:ea typeface="宋体" pitchFamily="2" charset="-122"/>
                        </a:rPr>
                        <m:t>𝑡</m:t>
                      </m:r>
                      <m:r>
                        <a:rPr lang="en-US" altLang="zh-CN" sz="2800" b="0" i="1" smtClean="0">
                          <a:latin typeface="Cambria Math"/>
                          <a:ea typeface="宋体" pitchFamily="2" charset="-122"/>
                        </a:rPr>
                        <m:t>)</m:t>
                      </m:r>
                    </m:oMath>
                  </m:oMathPara>
                </a14:m>
                <a:endParaRPr lang="en-US" altLang="zh-CN" sz="2800" dirty="0" smtClean="0">
                  <a:ea typeface="宋体" pitchFamily="2" charset="-122"/>
                </a:endParaRPr>
              </a:p>
              <a:p>
                <a:pPr marL="0" indent="0" eaLnBrk="1" hangingPunct="1">
                  <a:buNone/>
                </a:pPr>
                <a:endParaRPr lang="en-US" altLang="zh-CN" sz="900" dirty="0" smtClean="0">
                  <a:ea typeface="宋体" pitchFamily="2" charset="-122"/>
                </a:endParaRPr>
              </a:p>
              <a:p>
                <a:pPr eaLnBrk="1" hangingPunct="1"/>
                <a:r>
                  <a:rPr lang="en-US" altLang="zh-CN" sz="3500" dirty="0" smtClean="0">
                    <a:ea typeface="宋体" pitchFamily="2" charset="-122"/>
                  </a:rPr>
                  <a:t>Similarly:</a:t>
                </a:r>
              </a:p>
              <a:p>
                <a:pPr lvl="1"/>
                <a:r>
                  <a:rPr lang="en-US" altLang="zh-CN" sz="3100" dirty="0" smtClean="0">
                    <a:ea typeface="宋体" pitchFamily="2" charset="-122"/>
                  </a:rPr>
                  <a:t>  5 points can describe 2 harmonics </a:t>
                </a:r>
              </a:p>
              <a:p>
                <a:pPr lvl="1"/>
                <a:r>
                  <a:rPr lang="en-US" altLang="zh-CN" sz="3100" dirty="0" smtClean="0">
                    <a:ea typeface="宋体" pitchFamily="2" charset="-122"/>
                  </a:rPr>
                  <a:t>11 points can describe 5 harmonics </a:t>
                </a:r>
              </a:p>
              <a:p>
                <a:pPr lvl="1"/>
                <a:r>
                  <a:rPr lang="en-US" altLang="zh-CN" sz="3100" dirty="0" smtClean="0">
                    <a:ea typeface="宋体" pitchFamily="2" charset="-122"/>
                  </a:rPr>
                  <a:t>31 points can describe 15 harmonics</a:t>
                </a:r>
              </a:p>
              <a:p>
                <a:pPr lvl="1"/>
                <a14:m>
                  <m:oMath xmlns:m="http://schemas.openxmlformats.org/officeDocument/2006/math">
                    <m:sSub>
                      <m:sSubPr>
                        <m:ctrlPr>
                          <a:rPr lang="en-US" altLang="zh-CN" sz="3100" i="1" smtClean="0">
                            <a:latin typeface="Cambria Math"/>
                            <a:ea typeface="宋体" pitchFamily="2" charset="-122"/>
                          </a:rPr>
                        </m:ctrlPr>
                      </m:sSubPr>
                      <m:e>
                        <m:r>
                          <a:rPr lang="en-US" altLang="zh-CN" sz="3100" b="0" i="1" smtClean="0">
                            <a:latin typeface="Cambria Math"/>
                            <a:ea typeface="宋体" pitchFamily="2" charset="-122"/>
                          </a:rPr>
                          <m:t>𝑛</m:t>
                        </m:r>
                      </m:e>
                      <m:sub>
                        <m:r>
                          <a:rPr lang="en-US" altLang="zh-CN" sz="3100" b="0" i="1" smtClean="0">
                            <a:latin typeface="Cambria Math"/>
                            <a:ea typeface="宋体" pitchFamily="2" charset="-122"/>
                          </a:rPr>
                          <m:t>𝑝</m:t>
                        </m:r>
                      </m:sub>
                    </m:sSub>
                  </m:oMath>
                </a14:m>
                <a:r>
                  <a:rPr lang="en-US" altLang="zh-CN" sz="3100" dirty="0" smtClean="0">
                    <a:ea typeface="宋体" pitchFamily="2" charset="-122"/>
                  </a:rPr>
                  <a:t> points can describe </a:t>
                </a:r>
                <a14:m>
                  <m:oMath xmlns:m="http://schemas.openxmlformats.org/officeDocument/2006/math">
                    <m:f>
                      <m:fPr>
                        <m:type m:val="lin"/>
                        <m:ctrlPr>
                          <a:rPr lang="en-US" altLang="zh-CN" sz="3100" i="1" smtClean="0">
                            <a:latin typeface="Cambria Math"/>
                            <a:ea typeface="宋体" pitchFamily="2" charset="-122"/>
                          </a:rPr>
                        </m:ctrlPr>
                      </m:fPr>
                      <m:num>
                        <m:d>
                          <m:dPr>
                            <m:ctrlPr>
                              <a:rPr lang="en-US" altLang="zh-CN" sz="3100" i="1" smtClean="0">
                                <a:latin typeface="Cambria Math"/>
                                <a:ea typeface="宋体" pitchFamily="2" charset="-122"/>
                              </a:rPr>
                            </m:ctrlPr>
                          </m:dPr>
                          <m:e>
                            <m:sSub>
                              <m:sSubPr>
                                <m:ctrlPr>
                                  <a:rPr lang="en-US" altLang="zh-CN" sz="3100" i="1" smtClean="0">
                                    <a:latin typeface="Cambria Math"/>
                                    <a:ea typeface="宋体" pitchFamily="2" charset="-122"/>
                                  </a:rPr>
                                </m:ctrlPr>
                              </m:sSubPr>
                              <m:e>
                                <m:r>
                                  <a:rPr lang="en-US" altLang="zh-CN" sz="3100" b="0" i="1" smtClean="0">
                                    <a:latin typeface="Cambria Math"/>
                                    <a:ea typeface="宋体" pitchFamily="2" charset="-122"/>
                                  </a:rPr>
                                  <m:t>𝑛</m:t>
                                </m:r>
                              </m:e>
                              <m:sub>
                                <m:r>
                                  <a:rPr lang="en-US" altLang="zh-CN" sz="3100" b="0" i="1" smtClean="0">
                                    <a:latin typeface="Cambria Math"/>
                                    <a:ea typeface="宋体" pitchFamily="2" charset="-122"/>
                                  </a:rPr>
                                  <m:t>𝑝</m:t>
                                </m:r>
                              </m:sub>
                            </m:sSub>
                            <m:r>
                              <a:rPr lang="en-US" altLang="zh-CN" sz="3100" b="0" i="1" smtClean="0">
                                <a:latin typeface="Cambria Math"/>
                                <a:ea typeface="宋体" pitchFamily="2" charset="-122"/>
                              </a:rPr>
                              <m:t>−1</m:t>
                            </m:r>
                          </m:e>
                        </m:d>
                      </m:num>
                      <m:den>
                        <m:r>
                          <a:rPr lang="en-US" altLang="zh-CN" sz="3100" b="0" i="1" smtClean="0">
                            <a:latin typeface="Cambria Math"/>
                            <a:ea typeface="宋体" pitchFamily="2" charset="-122"/>
                          </a:rPr>
                          <m:t>2</m:t>
                        </m:r>
                      </m:den>
                    </m:f>
                  </m:oMath>
                </a14:m>
                <a:r>
                  <a:rPr lang="en-US" altLang="zh-CN" sz="3100" dirty="0" smtClean="0">
                    <a:ea typeface="宋体" pitchFamily="2" charset="-122"/>
                  </a:rPr>
                  <a:t> harmonics</a:t>
                </a:r>
              </a:p>
            </p:txBody>
          </p:sp>
        </mc:Choice>
        <mc:Fallback xmlns="">
          <p:sp>
            <p:nvSpPr>
              <p:cNvPr id="4099" name="Rectangle 3"/>
              <p:cNvSpPr>
                <a:spLocks noGrp="1" noRot="1" noChangeAspect="1" noMove="1" noResize="1" noEditPoints="1" noAdjustHandles="1" noChangeArrowheads="1" noChangeShapeType="1" noTextEdit="1"/>
              </p:cNvSpPr>
              <p:nvPr>
                <p:ph idx="1"/>
              </p:nvPr>
            </p:nvSpPr>
            <p:spPr>
              <a:blipFill rotWithShape="1">
                <a:blip r:embed="rId2"/>
                <a:stretch>
                  <a:fillRect l="-1185" t="-3825" r="-296"/>
                </a:stretch>
              </a:blipFill>
            </p:spPr>
            <p:txBody>
              <a:bodyPr/>
              <a:lstStyle/>
              <a:p>
                <a:r>
                  <a:rPr lang="en-US">
                    <a:noFill/>
                  </a:rPr>
                  <a:t> </a:t>
                </a:r>
              </a:p>
            </p:txBody>
          </p:sp>
        </mc:Fallback>
      </mc:AlternateContent>
      <p:sp>
        <p:nvSpPr>
          <p:cNvPr id="48131" name="Rectangle 2"/>
          <p:cNvSpPr>
            <a:spLocks noGrp="1" noChangeArrowheads="1"/>
          </p:cNvSpPr>
          <p:nvPr>
            <p:ph type="title"/>
          </p:nvPr>
        </p:nvSpPr>
        <p:spPr/>
        <p:txBody>
          <a:bodyPr>
            <a:noAutofit/>
          </a:bodyPr>
          <a:lstStyle/>
          <a:p>
            <a:pPr eaLnBrk="1" hangingPunct="1"/>
            <a:r>
              <a:rPr lang="en-US" altLang="zh-CN" sz="6000" dirty="0" smtClean="0">
                <a:ea typeface="宋体" pitchFamily="2" charset="-122"/>
              </a:rPr>
              <a:t>TS Introduction</a:t>
            </a:r>
          </a:p>
        </p:txBody>
      </p:sp>
    </p:spTree>
    <p:extLst>
      <p:ext uri="{BB962C8B-B14F-4D97-AF65-F5344CB8AC3E}">
        <p14:creationId xmlns:p14="http://schemas.microsoft.com/office/powerpoint/2010/main" val="3147394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p:txBody>
          <a:bodyPr>
            <a:noAutofit/>
          </a:bodyPr>
          <a:lstStyle/>
          <a:p>
            <a:pPr eaLnBrk="1" hangingPunct="1"/>
            <a:r>
              <a:rPr lang="en-US" altLang="zh-CN" sz="2200" dirty="0" smtClean="0">
                <a:ea typeface="宋体" pitchFamily="2" charset="-122"/>
              </a:rPr>
              <a:t>All distinct points in time (time instances) are coupled to all other points in time which allows for a precise solution</a:t>
            </a:r>
          </a:p>
          <a:p>
            <a:pPr eaLnBrk="1" hangingPunct="1"/>
            <a:endParaRPr lang="en-US" altLang="zh-CN" sz="900" dirty="0" smtClean="0">
              <a:ea typeface="宋体" pitchFamily="2" charset="-122"/>
            </a:endParaRPr>
          </a:p>
          <a:p>
            <a:pPr eaLnBrk="1" hangingPunct="1"/>
            <a:r>
              <a:rPr lang="en-US" altLang="zh-CN" sz="2200" dirty="0" smtClean="0">
                <a:ea typeface="宋体" pitchFamily="2" charset="-122"/>
              </a:rPr>
              <a:t>All time instances can be solved at the same time (in parallel)</a:t>
            </a:r>
          </a:p>
          <a:p>
            <a:pPr eaLnBrk="1" hangingPunct="1"/>
            <a:endParaRPr lang="en-US" altLang="zh-CN" sz="800" dirty="0" smtClean="0">
              <a:ea typeface="宋体" pitchFamily="2" charset="-122"/>
            </a:endParaRPr>
          </a:p>
          <a:p>
            <a:pPr eaLnBrk="1" hangingPunct="1"/>
            <a:r>
              <a:rPr lang="en-US" altLang="zh-CN" sz="2200" dirty="0" smtClean="0">
                <a:ea typeface="宋体" pitchFamily="2" charset="-122"/>
              </a:rPr>
              <a:t>Since all time can be solved simultaneously, the same problem is computationally larger when discretized using the time-spectral method than it would be using traditional time-implicit, thus time-spectral methods can more effectively use larger computing clusters</a:t>
            </a:r>
          </a:p>
          <a:p>
            <a:pPr eaLnBrk="1" hangingPunct="1"/>
            <a:endParaRPr lang="en-US" altLang="zh-CN" sz="800" dirty="0" smtClean="0">
              <a:ea typeface="宋体" pitchFamily="2" charset="-122"/>
            </a:endParaRPr>
          </a:p>
          <a:p>
            <a:pPr eaLnBrk="1" hangingPunct="1"/>
            <a:r>
              <a:rPr lang="en-US" altLang="zh-CN" sz="2200" dirty="0" smtClean="0">
                <a:ea typeface="宋体" pitchFamily="2" charset="-122"/>
              </a:rPr>
              <a:t>Since the time-spectral method produces a purely periodic solution, a properly chosen initial guess has less impact on the convergence time than it does for a time-implicit solution</a:t>
            </a:r>
          </a:p>
        </p:txBody>
      </p:sp>
      <p:sp>
        <p:nvSpPr>
          <p:cNvPr id="48131" name="Rectangle 2"/>
          <p:cNvSpPr>
            <a:spLocks noGrp="1" noChangeArrowheads="1"/>
          </p:cNvSpPr>
          <p:nvPr>
            <p:ph type="title"/>
          </p:nvPr>
        </p:nvSpPr>
        <p:spPr/>
        <p:txBody>
          <a:bodyPr>
            <a:noAutofit/>
          </a:bodyPr>
          <a:lstStyle/>
          <a:p>
            <a:pPr eaLnBrk="1" hangingPunct="1"/>
            <a:r>
              <a:rPr lang="en-US" altLang="zh-CN" sz="5400" dirty="0" smtClean="0">
                <a:ea typeface="宋体" pitchFamily="2" charset="-122"/>
              </a:rPr>
              <a:t>TS Advantages</a:t>
            </a:r>
          </a:p>
        </p:txBody>
      </p:sp>
    </p:spTree>
    <p:extLst>
      <p:ext uri="{BB962C8B-B14F-4D97-AF65-F5344CB8AC3E}">
        <p14:creationId xmlns:p14="http://schemas.microsoft.com/office/powerpoint/2010/main" val="4036603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FFC425"/>
      </a:dk2>
      <a:lt2>
        <a:srgbClr val="492F24"/>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8732</TotalTime>
  <Words>4078</Words>
  <Application>Microsoft Office PowerPoint</Application>
  <PresentationFormat>On-screen Show (4:3)</PresentationFormat>
  <Paragraphs>406</Paragraphs>
  <Slides>67</Slides>
  <Notes>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69" baseType="lpstr">
      <vt:lpstr>Office Theme</vt:lpstr>
      <vt:lpstr>Equation</vt:lpstr>
      <vt:lpstr>Spectral and Spectral-element Time Discretizations</vt:lpstr>
      <vt:lpstr>Summary of the Thesis</vt:lpstr>
      <vt:lpstr>Summary of the Thesis</vt:lpstr>
      <vt:lpstr>Summary of the Thesis</vt:lpstr>
      <vt:lpstr>TS Introduction</vt:lpstr>
      <vt:lpstr>TS Introduction</vt:lpstr>
      <vt:lpstr>TS Introduction</vt:lpstr>
      <vt:lpstr>TS Introduction</vt:lpstr>
      <vt:lpstr>TS Advantages</vt:lpstr>
      <vt:lpstr>Airfoil Demonstration</vt:lpstr>
      <vt:lpstr>SEMT Introduction</vt:lpstr>
      <vt:lpstr>Formulation: Base Solver</vt:lpstr>
      <vt:lpstr>Formulation: BDF2</vt:lpstr>
      <vt:lpstr>Formulation: Time-spectral Method</vt:lpstr>
      <vt:lpstr>Formulation: Time-spectral Method</vt:lpstr>
      <vt:lpstr>Formulation: SEMT</vt:lpstr>
      <vt:lpstr>Formulation: SEMT</vt:lpstr>
      <vt:lpstr>Formulation: SEMT</vt:lpstr>
      <vt:lpstr>Formulation: Backward-only SEMT</vt:lpstr>
      <vt:lpstr>Formulation: Stability</vt:lpstr>
      <vt:lpstr>Formulation: Fully-implicit method</vt:lpstr>
      <vt:lpstr>Formulation: GMRES</vt:lpstr>
      <vt:lpstr>Formulation: BCGS</vt:lpstr>
      <vt:lpstr>Formulation: Details</vt:lpstr>
      <vt:lpstr>Formulation: Preferred Solver </vt:lpstr>
      <vt:lpstr>Structural Motion</vt:lpstr>
      <vt:lpstr>Structural Equations</vt:lpstr>
      <vt:lpstr>Non-dimensional Structural Equations</vt:lpstr>
      <vt:lpstr>First-order Form: Structural Equations</vt:lpstr>
      <vt:lpstr>Solution of the Structural Equations</vt:lpstr>
      <vt:lpstr>Aeroelastic Results: Test Case</vt:lpstr>
      <vt:lpstr>Aeroelastic Test Case: Lift Coefficient Comparison</vt:lpstr>
      <vt:lpstr>Aeroelastic Test Case: Pressure Drag Coefficient Comparison</vt:lpstr>
      <vt:lpstr>Aeroelastic Test Case: Moment Coefficient Comparison</vt:lpstr>
      <vt:lpstr>Aeroelastic Test Case: Error Comparison to BDF2</vt:lpstr>
      <vt:lpstr>Aeroelastic Test Case: Efficiency Comparison to BDF2</vt:lpstr>
      <vt:lpstr>Aeroelastic Test Case: Efficiency Vs. Cd Error Comparison</vt:lpstr>
      <vt:lpstr>Aeroelastic Test Case: Efficiency Vs. Cd Error Comparison</vt:lpstr>
      <vt:lpstr>Summary of  Aeroelastic Test Case Results</vt:lpstr>
      <vt:lpstr>Freestream Mach Number: M_∞=0.555</vt:lpstr>
      <vt:lpstr>Freestream Mach Number: M_∞=0.705</vt:lpstr>
      <vt:lpstr>Freestream Mach Number: M_∞=0.805</vt:lpstr>
      <vt:lpstr>Efficiency Variation with Freestream Mach Number</vt:lpstr>
      <vt:lpstr>Reduced Frequency: k_c=0.0407</vt:lpstr>
      <vt:lpstr>Reduced Frequency: k_c=0.1628</vt:lpstr>
      <vt:lpstr>Efficiency Variation with Reduced Frequency</vt:lpstr>
      <vt:lpstr>BDF2 Error and Efficiency Variation  with Convergence Tolerance </vt:lpstr>
      <vt:lpstr>TS Error and Efficiency Variation  with Convergence Tolerance </vt:lpstr>
      <vt:lpstr>TS Concluding Remarks</vt:lpstr>
      <vt:lpstr>SEMT Results: Test Case 1</vt:lpstr>
      <vt:lpstr>SEMT Test Case 1 Average CL Error </vt:lpstr>
      <vt:lpstr>SEMT Test Case 1 Instantaneous CL Error </vt:lpstr>
      <vt:lpstr>SEMT Test Case 1 Instantaneous CL Error </vt:lpstr>
      <vt:lpstr>SEMT Results: Test Case 2</vt:lpstr>
      <vt:lpstr>SEMT Test Case 2 Average CL Error </vt:lpstr>
      <vt:lpstr>SEMT Test Case 2 Instantaneous CL Error </vt:lpstr>
      <vt:lpstr>SEMT Test Case 2 Instantaneous CL Error </vt:lpstr>
      <vt:lpstr>SEMT Test Case 2 Instantaneous CL Error </vt:lpstr>
      <vt:lpstr>SEMT Concluding Remarks</vt:lpstr>
      <vt:lpstr>Thesis Summary</vt:lpstr>
      <vt:lpstr>Advancement to the Field</vt:lpstr>
      <vt:lpstr>Advancement to the Field</vt:lpstr>
      <vt:lpstr>Future Work</vt:lpstr>
      <vt:lpstr>Future Work</vt:lpstr>
      <vt:lpstr>Future Work</vt:lpstr>
      <vt:lpstr>Future Work</vt:lpstr>
      <vt:lpstr>Questions</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Brandon Gellis</dc:creator>
  <cp:lastModifiedBy>Nathan L. Mundis</cp:lastModifiedBy>
  <cp:revision>118</cp:revision>
  <dcterms:created xsi:type="dcterms:W3CDTF">2013-09-27T15:06:11Z</dcterms:created>
  <dcterms:modified xsi:type="dcterms:W3CDTF">2014-04-30T17:36:56Z</dcterms:modified>
</cp:coreProperties>
</file>